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s/slide8.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26.xml" ContentType="application/vnd.openxmlformats-officedocument.presentationml.slide+xml"/>
  <Override PartName="/ppt/slides/slide28.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35.xml" ContentType="application/vnd.openxmlformats-officedocument.presentationml.slide+xml"/>
  <Override PartName="/ppt/slides/slide27.xml" ContentType="application/vnd.openxmlformats-officedocument.presentationml.slide+xml"/>
  <Override PartName="/ppt/slides/slide33.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4.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notesSlides/notesSlide39.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30.xml" ContentType="application/vnd.openxmlformats-officedocument.presentationml.notesSlide+xml"/>
  <Override PartName="/ppt/slideMasters/slideMaster1.xml" ContentType="application/vnd.openxmlformats-officedocument.presentationml.slideMaster+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29.xml" ContentType="application/vnd.openxmlformats-officedocument.presentationml.notesSlide+xml"/>
  <Override PartName="/ppt/notesSlides/notesSlide33.xml" ContentType="application/vnd.openxmlformats-officedocument.presentationml.notesSlide+xml"/>
  <Override PartName="/ppt/notesSlides/notesSlide9.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slideLayouts/slideLayout3.xml" ContentType="application/vnd.openxmlformats-officedocument.presentationml.slideLayout+xml"/>
  <Override PartName="/ppt/notesSlides/notesSlide19.xml" ContentType="application/vnd.openxmlformats-officedocument.presentationml.notesSlide+xml"/>
  <Override PartName="/ppt/slideLayouts/slideLayout2.xml" ContentType="application/vnd.openxmlformats-officedocument.presentationml.slideLayout+xml"/>
  <Override PartName="/ppt/notesSlides/notesSlide8.xml" ContentType="application/vnd.openxmlformats-officedocument.presentationml.notesSlide+xml"/>
  <Override PartName="/ppt/slideLayouts/slideLayout1.xml" ContentType="application/vnd.openxmlformats-officedocument.presentationml.slideLayout+xml"/>
  <Override PartName="/ppt/notesSlides/notesSlide21.xml" ContentType="application/vnd.openxmlformats-officedocument.presentationml.notesSlide+xml"/>
  <Override PartName="/ppt/notesSlides/notesSlide14.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notesSlides/notesSlide6.xml" ContentType="application/vnd.openxmlformats-officedocument.presentationml.notesSlide+xml"/>
  <Override PartName="/ppt/notesSlides/notesSlide11.xml" ContentType="application/vnd.openxmlformats-officedocument.presentationml.notesSlide+xml"/>
  <Override PartName="/ppt/notesSlides/notesSlide5.xml" ContentType="application/vnd.openxmlformats-officedocument.presentationml.notesSlide+xml"/>
  <Override PartName="/ppt/notesSlides/notesSlide12.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20.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1"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9144000" cy="6858000" type="screen4x3"/>
  <p:notesSz cx="7315200" cy="9601200"/>
  <p:embeddedFontLst>
    <p:embeddedFont>
      <p:font typeface="Helvetica Neue" panose="020B0604020202020204" charset="0"/>
      <p:regular r:id="rId42"/>
      <p:bold r:id="rId43"/>
      <p:italic r:id="rId44"/>
      <p:boldItalic r:id="rId45"/>
    </p:embeddedFont>
    <p:embeddedFont>
      <p:font typeface="Lucida Sans" panose="020B0602030504020204" pitchFamily="34" charset="0"/>
      <p:regular r:id="rId46"/>
      <p:bold r:id="rId47"/>
      <p:italic r:id="rId48"/>
      <p:boldItalic r:id="rId49"/>
    </p:embeddedFont>
    <p:embeddedFont>
      <p:font typeface="Source Sans Pro" panose="020B0604020202020204" charset="0"/>
      <p:regular r:id="rId50"/>
      <p:bold r:id="rId51"/>
      <p:italic r:id="rId52"/>
      <p:boldItalic r:id="rId53"/>
    </p:embeddedFont>
    <p:embeddedFont>
      <p:font typeface="Quattrocento Sans" panose="020B0604020202020204" charset="0"/>
      <p:regular r:id="rId54"/>
      <p:bold r:id="rId55"/>
      <p:italic r:id="rId56"/>
      <p:boldItalic r:id="rId57"/>
    </p:embeddedFont>
    <p:embeddedFont>
      <p:font typeface="Calibri" panose="020F0502020204030204" pitchFamily="34" charset="0"/>
      <p:regular r:id="rId58"/>
      <p:bold r:id="rId59"/>
      <p:italic r:id="rId60"/>
      <p:boldItalic r:id="rId6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26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font" Target="fonts/font14.fntdata"/><Relationship Id="rId63" Type="http://schemas.openxmlformats.org/officeDocument/2006/relationships/viewProps" Target="viewProps.xml"/><Relationship Id="rId68"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font" Target="fonts/font17.fntdata"/><Relationship Id="rId66" Type="http://schemas.openxmlformats.org/officeDocument/2006/relationships/customXml" Target="../customXml/item1.xml"/><Relationship Id="rId5" Type="http://schemas.openxmlformats.org/officeDocument/2006/relationships/slide" Target="slides/slide4.xml"/><Relationship Id="rId61" Type="http://schemas.openxmlformats.org/officeDocument/2006/relationships/font" Target="fonts/font20.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font" Target="fonts/font15.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59" Type="http://schemas.openxmlformats.org/officeDocument/2006/relationships/font" Target="fonts/font18.fntdata"/><Relationship Id="rId67"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notesMaster" Target="notesMasters/notesMaster1.xml"/><Relationship Id="rId54" Type="http://schemas.openxmlformats.org/officeDocument/2006/relationships/font" Target="fonts/font13.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 Id="rId57" Type="http://schemas.openxmlformats.org/officeDocument/2006/relationships/font" Target="fonts/font16.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font" Target="fonts/font11.fntdata"/><Relationship Id="rId60" Type="http://schemas.openxmlformats.org/officeDocument/2006/relationships/font" Target="fonts/font19.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169920" cy="481727"/>
          </a:xfrm>
          <a:prstGeom prst="rect">
            <a:avLst/>
          </a:prstGeom>
          <a:noFill/>
          <a:ln>
            <a:noFill/>
          </a:ln>
        </p:spPr>
        <p:txBody>
          <a:bodyPr spcFirstLastPara="1" wrap="square" lIns="96650" tIns="48325" rIns="96650" bIns="48325" anchor="t" anchorCtr="0">
            <a:noAutofit/>
          </a:bodyPr>
          <a:lstStyle>
            <a:lvl1pPr marR="0" lvl="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143587" y="0"/>
            <a:ext cx="3169920" cy="481727"/>
          </a:xfrm>
          <a:prstGeom prst="rect">
            <a:avLst/>
          </a:prstGeom>
          <a:noFill/>
          <a:ln>
            <a:noFill/>
          </a:ln>
        </p:spPr>
        <p:txBody>
          <a:bodyPr spcFirstLastPara="1" wrap="square" lIns="96650" tIns="48325" rIns="96650" bIns="48325" anchor="t" anchorCtr="0">
            <a:noAutofit/>
          </a:bodyPr>
          <a:lstStyle>
            <a:lvl1pPr marR="0" lvl="0" algn="r"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119474"/>
            <a:ext cx="3169920" cy="481726"/>
          </a:xfrm>
          <a:prstGeom prst="rect">
            <a:avLst/>
          </a:prstGeom>
          <a:noFill/>
          <a:ln>
            <a:noFill/>
          </a:ln>
        </p:spPr>
        <p:txBody>
          <a:bodyPr spcFirstLastPara="1" wrap="square" lIns="96650" tIns="48325" rIns="96650" bIns="48325" anchor="b" anchorCtr="0">
            <a:noAutofit/>
          </a:bodyPr>
          <a:lstStyle>
            <a:lvl1pPr marR="0" lvl="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CA" sz="1300" b="0" i="0" u="none" strike="noStrike" cap="none">
                <a:solidFill>
                  <a:schemeClr val="dk1"/>
                </a:solidFill>
                <a:latin typeface="Calibri"/>
                <a:ea typeface="Calibri"/>
                <a:cs typeface="Calibri"/>
                <a:sym typeface="Calibri"/>
              </a:rPr>
              <a:t>‹#›</a:t>
            </a:fld>
            <a:endParaRPr sz="13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www.ontariouniversitiesinfo.ca/"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g16c27c8118e_0_0: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 name="Google Shape;43;g16c27c8118e_0_0:notes"/>
          <p:cNvSpPr txBox="1">
            <a:spLocks noGrp="1"/>
          </p:cNvSpPr>
          <p:nvPr>
            <p:ph type="body" idx="1"/>
          </p:nvPr>
        </p:nvSpPr>
        <p:spPr>
          <a:xfrm>
            <a:off x="731520" y="4560570"/>
            <a:ext cx="5852100" cy="432060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p1:notes"/>
          <p:cNvSpPr txBox="1">
            <a:spLocks noGrp="1"/>
          </p:cNvSpPr>
          <p:nvPr>
            <p:ph type="body" idx="1"/>
          </p:nvPr>
        </p:nvSpPr>
        <p:spPr>
          <a:xfrm>
            <a:off x="731520" y="4620577"/>
            <a:ext cx="5852160" cy="3780473"/>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51" name="Google Shape;51;p1: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CA" sz="1300"/>
              <a:t>The Personal Identification Number (PIN), in conjunction with the school number (MIDENT) and the student number (SSSN), allows each student to log in and access their personal 101 account. Students should not share their PINs with anyone!</a:t>
            </a:r>
            <a:endParaRPr/>
          </a:p>
          <a:p>
            <a:pPr marL="0" lvl="0" indent="0" algn="l" rtl="0">
              <a:spcBef>
                <a:spcPts val="0"/>
              </a:spcBef>
              <a:spcAft>
                <a:spcPts val="0"/>
              </a:spcAft>
              <a:buNone/>
            </a:pPr>
            <a:endParaRPr sz="1300"/>
          </a:p>
          <a:p>
            <a:pPr marL="0" lvl="0" indent="0" algn="l" rtl="0">
              <a:spcBef>
                <a:spcPts val="0"/>
              </a:spcBef>
              <a:spcAft>
                <a:spcPts val="0"/>
              </a:spcAft>
              <a:buNone/>
            </a:pPr>
            <a:r>
              <a:rPr lang="en-CA" sz="1300"/>
              <a:t>We (the OUAC) will generate a PIN for each student once we receive their electronic school records. If any students lose their access codes, their guidance counsellors can print their Access Code Letter from the PIN Checklist in the “PINs” option of Counsellors’ Online Services (COLS).</a:t>
            </a:r>
            <a:endParaRPr sz="1300"/>
          </a:p>
        </p:txBody>
      </p:sp>
      <p:sp>
        <p:nvSpPr>
          <p:cNvPr id="58" name="Google Shape;58;p2: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CA"/>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 name="Google Shape;65;p3: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CA" sz="1300"/>
              <a:t>We encourage students to research their university options prior to logging in to the 101 application. We recommend that students make a list of their program codes and keep it handy when they log in. This greatly reduces the time required to complete the application.</a:t>
            </a:r>
            <a:endParaRPr/>
          </a:p>
        </p:txBody>
      </p:sp>
      <p:sp>
        <p:nvSpPr>
          <p:cNvPr id="66" name="Google Shape;66;p3: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CA"/>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 name="Google Shape;72;p4: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CA" sz="1300"/>
              <a:t>These dates are established by guidance counsellors, the Ontario universities and the OUAC. Individual high schools may have additional internal deadline dates.</a:t>
            </a:r>
            <a:endParaRPr/>
          </a:p>
          <a:p>
            <a:pPr marL="0" lvl="0" indent="0" algn="l" rtl="0">
              <a:spcBef>
                <a:spcPts val="0"/>
              </a:spcBef>
              <a:spcAft>
                <a:spcPts val="0"/>
              </a:spcAft>
              <a:buNone/>
            </a:pPr>
            <a:endParaRPr sz="1300"/>
          </a:p>
          <a:p>
            <a:pPr marL="0" lvl="0" indent="0" algn="just" rtl="0">
              <a:spcBef>
                <a:spcPts val="0"/>
              </a:spcBef>
              <a:spcAft>
                <a:spcPts val="0"/>
              </a:spcAft>
              <a:buNone/>
            </a:pPr>
            <a:r>
              <a:rPr lang="en-CA" sz="1300"/>
              <a:t>Students should </a:t>
            </a:r>
            <a:r>
              <a:rPr lang="en-CA" sz="1300" b="1"/>
              <a:t>not</a:t>
            </a:r>
            <a:r>
              <a:rPr lang="en-CA" sz="1300"/>
              <a:t> wait until the last minute to submit their applications – internet connections may be interrupted as the deadline date approaches. </a:t>
            </a:r>
            <a:r>
              <a:rPr lang="en-CA" sz="1300" b="1"/>
              <a:t>January 12, 2023, </a:t>
            </a:r>
            <a:r>
              <a:rPr lang="en-CA" sz="1300"/>
              <a:t>is the application deadline. We will accept applications after this date, but certain limited enrollment programs may no longer be available.</a:t>
            </a:r>
            <a:endParaRPr/>
          </a:p>
        </p:txBody>
      </p:sp>
      <p:sp>
        <p:nvSpPr>
          <p:cNvPr id="73" name="Google Shape;73;p4: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CA"/>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5: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p5: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CA"/>
              <a:t>Students will access the 101 application at: www.ouac.on.ca.</a:t>
            </a:r>
            <a:endParaRPr/>
          </a:p>
        </p:txBody>
      </p:sp>
      <p:sp>
        <p:nvSpPr>
          <p:cNvPr id="80" name="Google Shape;80;p5: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CA"/>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 name="Google Shape;89;p6: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CA" sz="1300"/>
              <a:t>Ontario high school students have their own page on the OUAC website that includes all the links related to the application process: www.ouac.on.ca/ouac-101.</a:t>
            </a:r>
            <a:endParaRPr/>
          </a:p>
        </p:txBody>
      </p:sp>
      <p:sp>
        <p:nvSpPr>
          <p:cNvPr id="90" name="Google Shape;90;p6: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CA"/>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7: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7: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CA" sz="1300"/>
              <a:t>While students can browse programs through the “Browse Programs” link without logging in to the application, they must log in to access personalized applicant data and prepare their application. When logging in for the first time, students must create an OUAC account. </a:t>
            </a:r>
            <a:endParaRPr sz="1300"/>
          </a:p>
        </p:txBody>
      </p:sp>
      <p:sp>
        <p:nvSpPr>
          <p:cNvPr id="100" name="Google Shape;100;p7: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CA"/>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8: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8: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CA"/>
              <a:t>Students fill in basic personal information and create a username and password. They should create a username that is personal and easy for them to remember as they will be using it to log in to their application from now on and to apply to all future OUAC applications.</a:t>
            </a:r>
            <a:endParaRPr/>
          </a:p>
        </p:txBody>
      </p:sp>
      <p:sp>
        <p:nvSpPr>
          <p:cNvPr id="112" name="Google Shape;112;p8: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CA"/>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9: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p9: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CA" sz="1300"/>
              <a:t>When logging in to their application for the first time, students must use their confidential access codes.</a:t>
            </a:r>
            <a:endParaRPr/>
          </a:p>
          <a:p>
            <a:pPr marL="0" lvl="0" indent="0" algn="l" rtl="0">
              <a:spcBef>
                <a:spcPts val="0"/>
              </a:spcBef>
              <a:spcAft>
                <a:spcPts val="0"/>
              </a:spcAft>
              <a:buNone/>
            </a:pPr>
            <a:endParaRPr sz="1300"/>
          </a:p>
          <a:p>
            <a:pPr marL="0" lvl="0" indent="0" algn="l" rtl="0">
              <a:spcBef>
                <a:spcPts val="0"/>
              </a:spcBef>
              <a:spcAft>
                <a:spcPts val="0"/>
              </a:spcAft>
              <a:buNone/>
            </a:pPr>
            <a:r>
              <a:rPr lang="en-CA" sz="1300"/>
              <a:t>It is important to enter the access codes exactly as they are provided and to keep them confidential. </a:t>
            </a:r>
            <a:endParaRPr/>
          </a:p>
          <a:p>
            <a:pPr marL="0" lvl="0" indent="0" algn="l" rtl="0">
              <a:spcBef>
                <a:spcPts val="0"/>
              </a:spcBef>
              <a:spcAft>
                <a:spcPts val="0"/>
              </a:spcAft>
              <a:buNone/>
            </a:pPr>
            <a:endParaRPr sz="1300"/>
          </a:p>
          <a:p>
            <a:pPr marL="0" lvl="0" indent="0" algn="l" rtl="0">
              <a:spcBef>
                <a:spcPts val="0"/>
              </a:spcBef>
              <a:spcAft>
                <a:spcPts val="0"/>
              </a:spcAft>
              <a:buNone/>
            </a:pPr>
            <a:r>
              <a:rPr lang="en-CA" sz="1300"/>
              <a:t>The student’s OUAC account is their own personal storage space on the OUAC website. Students may return to the account at any time to review and/or change saved information prior to submitting their application.</a:t>
            </a:r>
            <a:endParaRPr sz="1300"/>
          </a:p>
        </p:txBody>
      </p:sp>
      <p:sp>
        <p:nvSpPr>
          <p:cNvPr id="124" name="Google Shape;124;p9: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CA"/>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0: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10: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CA" sz="1300"/>
              <a:t>The main navigation bar appears on the left side of each screen throughout the application to guide students through the process. </a:t>
            </a:r>
            <a:endParaRPr/>
          </a:p>
        </p:txBody>
      </p:sp>
      <p:sp>
        <p:nvSpPr>
          <p:cNvPr id="135" name="Google Shape;135;p10: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CA"/>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1: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p11: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CA"/>
              <a:t>Ensure that all information in the Personal Information and Contact Information sections is accurate and complete. The student must make additions and corrections as necessary. For example, it is important that the student provides all legal given names. Students should </a:t>
            </a:r>
            <a:r>
              <a:rPr lang="en-CA" b="1"/>
              <a:t>not </a:t>
            </a:r>
            <a:r>
              <a:rPr lang="en-CA" b="0"/>
              <a:t>use n</a:t>
            </a:r>
            <a:r>
              <a:rPr lang="en-CA"/>
              <a:t>icknames, abbreviations or initials.</a:t>
            </a:r>
            <a:endParaRPr/>
          </a:p>
          <a:p>
            <a:pPr marL="0" lvl="0" indent="0" algn="l" rtl="0">
              <a:spcBef>
                <a:spcPts val="0"/>
              </a:spcBef>
              <a:spcAft>
                <a:spcPts val="0"/>
              </a:spcAft>
              <a:buNone/>
            </a:pPr>
            <a:endParaRPr/>
          </a:p>
          <a:p>
            <a:pPr marL="0" lvl="0" indent="0" algn="l" rtl="0">
              <a:spcBef>
                <a:spcPts val="0"/>
              </a:spcBef>
              <a:spcAft>
                <a:spcPts val="0"/>
              </a:spcAft>
              <a:buNone/>
            </a:pPr>
            <a:r>
              <a:rPr lang="en-CA"/>
              <a:t>Students must enter email addresses accurately, as the OUAC and the universities correspond with students via email during the application process. </a:t>
            </a:r>
            <a:r>
              <a:rPr lang="en-CA" sz="1300"/>
              <a:t>When the student creates their OUAC account, they will receive an email asking them to click a link to verify their email address. They are not able to submit their application until they verify their email address. If they lose the email, they can re-send it to themselves through the Contact Information section in their application.</a:t>
            </a:r>
            <a:endParaRPr/>
          </a:p>
        </p:txBody>
      </p:sp>
      <p:sp>
        <p:nvSpPr>
          <p:cNvPr id="143" name="Google Shape;143;p11: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CA"/>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16d38c99a4b_0_0: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16d38c99a4b_0_0:notes"/>
          <p:cNvSpPr txBox="1">
            <a:spLocks noGrp="1"/>
          </p:cNvSpPr>
          <p:nvPr>
            <p:ph type="body" idx="1"/>
          </p:nvPr>
        </p:nvSpPr>
        <p:spPr>
          <a:xfrm>
            <a:off x="731520" y="4620577"/>
            <a:ext cx="5852100" cy="378060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51" name="Google Shape;151;g16d38c99a4b_0_0:notes"/>
          <p:cNvSpPr txBox="1">
            <a:spLocks noGrp="1"/>
          </p:cNvSpPr>
          <p:nvPr>
            <p:ph type="sldNum" idx="12"/>
          </p:nvPr>
        </p:nvSpPr>
        <p:spPr>
          <a:xfrm>
            <a:off x="4143587" y="9119474"/>
            <a:ext cx="3169800" cy="481800"/>
          </a:xfrm>
          <a:prstGeom prst="rect">
            <a:avLst/>
          </a:prstGeom>
        </p:spPr>
        <p:txBody>
          <a:bodyPr spcFirstLastPara="1" wrap="square" lIns="96650" tIns="48325" rIns="96650" bIns="48325"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6d38c99a4b_0_17: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16d38c99a4b_0_17:notes"/>
          <p:cNvSpPr txBox="1">
            <a:spLocks noGrp="1"/>
          </p:cNvSpPr>
          <p:nvPr>
            <p:ph type="body" idx="1"/>
          </p:nvPr>
        </p:nvSpPr>
        <p:spPr>
          <a:xfrm>
            <a:off x="731520" y="4620577"/>
            <a:ext cx="5852100" cy="378060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63" name="Google Shape;163;g16d38c99a4b_0_17:notes"/>
          <p:cNvSpPr txBox="1">
            <a:spLocks noGrp="1"/>
          </p:cNvSpPr>
          <p:nvPr>
            <p:ph type="sldNum" idx="12"/>
          </p:nvPr>
        </p:nvSpPr>
        <p:spPr>
          <a:xfrm>
            <a:off x="4143587" y="9119474"/>
            <a:ext cx="3169800" cy="481800"/>
          </a:xfrm>
          <a:prstGeom prst="rect">
            <a:avLst/>
          </a:prstGeom>
        </p:spPr>
        <p:txBody>
          <a:bodyPr spcFirstLastPara="1" wrap="square" lIns="96650" tIns="48325" rIns="96650" bIns="48325"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2: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12: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CA" sz="1300"/>
              <a:t>If students know the program codes of the programs they would like to apply to, they can add the program codes 1 at a time using the “Search by Program Code”</a:t>
            </a:r>
            <a:r>
              <a:rPr lang="en-CA" sz="1300" b="1"/>
              <a:t> </a:t>
            </a:r>
            <a:r>
              <a:rPr lang="en-CA" sz="1300"/>
              <a:t>option.</a:t>
            </a:r>
            <a:endParaRPr/>
          </a:p>
          <a:p>
            <a:pPr marL="0" lvl="0" indent="0" algn="l" rtl="0">
              <a:spcBef>
                <a:spcPts val="0"/>
              </a:spcBef>
              <a:spcAft>
                <a:spcPts val="0"/>
              </a:spcAft>
              <a:buNone/>
            </a:pPr>
            <a:endParaRPr sz="1300"/>
          </a:p>
          <a:p>
            <a:pPr marL="0" lvl="0" indent="0" algn="l" rtl="0">
              <a:spcBef>
                <a:spcPts val="0"/>
              </a:spcBef>
              <a:spcAft>
                <a:spcPts val="0"/>
              </a:spcAft>
              <a:buNone/>
            </a:pPr>
            <a:r>
              <a:rPr lang="en-CA" sz="1300"/>
              <a:t>Or students can explore using the “Program Category” options. </a:t>
            </a:r>
            <a:endParaRPr/>
          </a:p>
        </p:txBody>
      </p:sp>
      <p:sp>
        <p:nvSpPr>
          <p:cNvPr id="171" name="Google Shape;171;p12: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CA"/>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3: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p13: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CA" sz="1300"/>
              <a:t>Near the top of this screen, students can view and confirm the admission requirements for the selected program.</a:t>
            </a:r>
            <a:endParaRPr/>
          </a:p>
          <a:p>
            <a:pPr marL="0" lvl="0" indent="0" algn="l" rtl="0">
              <a:spcBef>
                <a:spcPts val="0"/>
              </a:spcBef>
              <a:spcAft>
                <a:spcPts val="0"/>
              </a:spcAft>
              <a:buNone/>
            </a:pPr>
            <a:endParaRPr sz="1300"/>
          </a:p>
          <a:p>
            <a:pPr marL="0" lvl="0" indent="0" algn="l" rtl="0">
              <a:spcBef>
                <a:spcPts val="0"/>
              </a:spcBef>
              <a:spcAft>
                <a:spcPts val="0"/>
              </a:spcAft>
              <a:buNone/>
            </a:pPr>
            <a:r>
              <a:rPr lang="en-CA" sz="1300"/>
              <a:t>Then, for each program chosen, they must complete the Program Details screen. This includes indicating the "Subject of Major Interest" (if applicable), co-op options (if available) and details about their anticipated start term. They can then add their program choices and details to their application.</a:t>
            </a:r>
            <a:endParaRPr/>
          </a:p>
          <a:p>
            <a:pPr marL="0" lvl="0" indent="0" algn="l" rtl="0">
              <a:spcBef>
                <a:spcPts val="0"/>
              </a:spcBef>
              <a:spcAft>
                <a:spcPts val="0"/>
              </a:spcAft>
              <a:buNone/>
            </a:pPr>
            <a:endParaRPr sz="1300"/>
          </a:p>
          <a:p>
            <a:pPr marL="0" lvl="0" indent="0" algn="l" rtl="0">
              <a:spcBef>
                <a:spcPts val="0"/>
              </a:spcBef>
              <a:spcAft>
                <a:spcPts val="0"/>
              </a:spcAft>
              <a:buNone/>
            </a:pPr>
            <a:r>
              <a:rPr lang="en-CA" sz="1300"/>
              <a:t>Students may apply to as many Ontario universities/programs as they wish; however, they are limited to a maximum of 3 program choices at any 1 university (including the university’s affiliates). Some universities may further limit the number of programs candidates may apply to.</a:t>
            </a:r>
            <a:endParaRPr/>
          </a:p>
        </p:txBody>
      </p:sp>
      <p:sp>
        <p:nvSpPr>
          <p:cNvPr id="179" name="Google Shape;179;p13: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CA"/>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p14: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CA"/>
              <a:t>Number program choices in order of preference. Numbering does not affect scholarship or admission consideration </a:t>
            </a:r>
            <a:r>
              <a:rPr lang="en-CA" b="1"/>
              <a:t>unless</a:t>
            </a:r>
            <a:r>
              <a:rPr lang="en-CA"/>
              <a:t> a university specifically states this in its information. By default, program choices initially appear in the order that the student selected them.</a:t>
            </a:r>
            <a:endParaRPr/>
          </a:p>
        </p:txBody>
      </p:sp>
      <p:sp>
        <p:nvSpPr>
          <p:cNvPr id="189" name="Google Shape;189;p14: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CA"/>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5: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15: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CA" sz="1300">
                <a:solidFill>
                  <a:schemeClr val="dk2"/>
                </a:solidFill>
                <a:latin typeface="Arial"/>
                <a:ea typeface="Arial"/>
                <a:cs typeface="Arial"/>
                <a:sym typeface="Arial"/>
              </a:rPr>
              <a:t>The cost is $150 for the first 3 university/program choices and $50 for each additional choice. </a:t>
            </a:r>
            <a:endParaRPr/>
          </a:p>
          <a:p>
            <a:pPr marL="0" lvl="0" indent="0" algn="l" rtl="0">
              <a:spcBef>
                <a:spcPts val="0"/>
              </a:spcBef>
              <a:spcAft>
                <a:spcPts val="0"/>
              </a:spcAft>
              <a:buNone/>
            </a:pPr>
            <a:endParaRPr/>
          </a:p>
          <a:p>
            <a:pPr marL="0" lvl="0" indent="0" algn="l" rtl="0">
              <a:spcBef>
                <a:spcPts val="0"/>
              </a:spcBef>
              <a:spcAft>
                <a:spcPts val="0"/>
              </a:spcAft>
              <a:buNone/>
            </a:pPr>
            <a:r>
              <a:rPr lang="en-CA"/>
              <a:t>Students can see their fees in real time by clicking “Total Owing”. </a:t>
            </a:r>
            <a:endParaRPr/>
          </a:p>
        </p:txBody>
      </p:sp>
      <p:sp>
        <p:nvSpPr>
          <p:cNvPr id="197" name="Google Shape;197;p15: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CA"/>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16d38c99a4b_0_2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16d38c99a4b_0_24:notes"/>
          <p:cNvSpPr txBox="1">
            <a:spLocks noGrp="1"/>
          </p:cNvSpPr>
          <p:nvPr>
            <p:ph type="body" idx="1"/>
          </p:nvPr>
        </p:nvSpPr>
        <p:spPr>
          <a:xfrm>
            <a:off x="731520" y="4620577"/>
            <a:ext cx="5852100" cy="378060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05" name="Google Shape;205;g16d38c99a4b_0_24:notes"/>
          <p:cNvSpPr txBox="1">
            <a:spLocks noGrp="1"/>
          </p:cNvSpPr>
          <p:nvPr>
            <p:ph type="sldNum" idx="12"/>
          </p:nvPr>
        </p:nvSpPr>
        <p:spPr>
          <a:xfrm>
            <a:off x="4143587" y="9119474"/>
            <a:ext cx="3169800" cy="481800"/>
          </a:xfrm>
          <a:prstGeom prst="rect">
            <a:avLst/>
          </a:prstGeom>
        </p:spPr>
        <p:txBody>
          <a:bodyPr spcFirstLastPara="1" wrap="square" lIns="96650" tIns="48325" rIns="96650" bIns="48325"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p16: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CA" sz="1800">
                <a:latin typeface="Quattrocento Sans"/>
                <a:ea typeface="Quattrocento Sans"/>
                <a:cs typeface="Quattrocento Sans"/>
                <a:sym typeface="Quattrocento Sans"/>
              </a:rPr>
              <a:t>Students can upload documents confirming proof of status in Canada and English-language test results, for example.</a:t>
            </a:r>
            <a:endParaRPr/>
          </a:p>
        </p:txBody>
      </p:sp>
      <p:sp>
        <p:nvSpPr>
          <p:cNvPr id="213" name="Google Shape;213;p16: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CA"/>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16d38c99a4b_0_31: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16d38c99a4b_0_31:notes"/>
          <p:cNvSpPr txBox="1">
            <a:spLocks noGrp="1"/>
          </p:cNvSpPr>
          <p:nvPr>
            <p:ph type="body" idx="1"/>
          </p:nvPr>
        </p:nvSpPr>
        <p:spPr>
          <a:xfrm>
            <a:off x="731520" y="4620577"/>
            <a:ext cx="5852100" cy="378060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21" name="Google Shape;221;g16d38c99a4b_0_31:notes"/>
          <p:cNvSpPr txBox="1">
            <a:spLocks noGrp="1"/>
          </p:cNvSpPr>
          <p:nvPr>
            <p:ph type="sldNum" idx="12"/>
          </p:nvPr>
        </p:nvSpPr>
        <p:spPr>
          <a:xfrm>
            <a:off x="4143587" y="9119474"/>
            <a:ext cx="3169800" cy="481800"/>
          </a:xfrm>
          <a:prstGeom prst="rect">
            <a:avLst/>
          </a:prstGeom>
        </p:spPr>
        <p:txBody>
          <a:bodyPr spcFirstLastPara="1" wrap="square" lIns="96650" tIns="48325" rIns="96650" bIns="48325"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16d38c99a4b_0_38: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16d38c99a4b_0_38:notes"/>
          <p:cNvSpPr txBox="1">
            <a:spLocks noGrp="1"/>
          </p:cNvSpPr>
          <p:nvPr>
            <p:ph type="body" idx="1"/>
          </p:nvPr>
        </p:nvSpPr>
        <p:spPr>
          <a:xfrm>
            <a:off x="731520" y="4620577"/>
            <a:ext cx="5852100" cy="378060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29" name="Google Shape;229;g16d38c99a4b_0_38:notes"/>
          <p:cNvSpPr txBox="1">
            <a:spLocks noGrp="1"/>
          </p:cNvSpPr>
          <p:nvPr>
            <p:ph type="sldNum" idx="12"/>
          </p:nvPr>
        </p:nvSpPr>
        <p:spPr>
          <a:xfrm>
            <a:off x="4143587" y="9119474"/>
            <a:ext cx="3169800" cy="481800"/>
          </a:xfrm>
          <a:prstGeom prst="rect">
            <a:avLst/>
          </a:prstGeom>
        </p:spPr>
        <p:txBody>
          <a:bodyPr spcFirstLastPara="1" wrap="square" lIns="96650" tIns="48325" rIns="96650" bIns="48325"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7: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17: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CA" sz="1300"/>
              <a:t>If a student previously applied to any of their university choices, they must indicate this in Additional University Details. Students provide general information about their educational background in Other Academic Information.</a:t>
            </a:r>
            <a:endParaRPr/>
          </a:p>
        </p:txBody>
      </p:sp>
      <p:sp>
        <p:nvSpPr>
          <p:cNvPr id="238" name="Google Shape;238;p17: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CA"/>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8: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18: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CA" sz="1300"/>
              <a:t>It is the student’s responsibility to check the Current High School Information and Grades page carefully and to report any errors to the guidance office.</a:t>
            </a:r>
            <a:endParaRPr/>
          </a:p>
          <a:p>
            <a:pPr marL="0" lvl="0" indent="0" algn="l" rtl="0">
              <a:spcBef>
                <a:spcPts val="0"/>
              </a:spcBef>
              <a:spcAft>
                <a:spcPts val="0"/>
              </a:spcAft>
              <a:buNone/>
            </a:pPr>
            <a:endParaRPr sz="1300"/>
          </a:p>
          <a:p>
            <a:pPr marL="0" lvl="0" indent="0" algn="l" rtl="0">
              <a:spcBef>
                <a:spcPts val="0"/>
              </a:spcBef>
              <a:spcAft>
                <a:spcPts val="0"/>
              </a:spcAft>
              <a:buNone/>
            </a:pPr>
            <a:r>
              <a:rPr lang="en-CA" sz="1300"/>
              <a:t>This page is read-only, which means that students cannot alter this data. The student should, however, check the information </a:t>
            </a:r>
            <a:r>
              <a:rPr lang="en-CA" sz="1300" b="1"/>
              <a:t>carefully</a:t>
            </a:r>
            <a:r>
              <a:rPr lang="en-CA" sz="1300"/>
              <a:t> for any errors or omissions. If there are errors, they should continue to prepare and submit the application, and then notify the guidance office as soon as possible.</a:t>
            </a:r>
            <a:endParaRPr/>
          </a:p>
          <a:p>
            <a:pPr marL="0" lvl="0" indent="0" algn="l" rtl="0">
              <a:spcBef>
                <a:spcPts val="0"/>
              </a:spcBef>
              <a:spcAft>
                <a:spcPts val="0"/>
              </a:spcAft>
              <a:buNone/>
            </a:pPr>
            <a:endParaRPr sz="1300"/>
          </a:p>
          <a:p>
            <a:pPr marL="0" lvl="0" indent="0" algn="l" rtl="0">
              <a:spcBef>
                <a:spcPts val="0"/>
              </a:spcBef>
              <a:spcAft>
                <a:spcPts val="0"/>
              </a:spcAft>
              <a:buNone/>
            </a:pPr>
            <a:r>
              <a:rPr lang="en-CA" sz="1300"/>
              <a:t>If no academic data is recorded, the student can first complete and then submit the application. School officials who have access to “Academic Updates” in COLS may log in and update the student’s academic data. </a:t>
            </a:r>
            <a:endParaRPr/>
          </a:p>
          <a:p>
            <a:pPr marL="0" lvl="0" indent="0" algn="l" rtl="0">
              <a:spcBef>
                <a:spcPts val="0"/>
              </a:spcBef>
              <a:spcAft>
                <a:spcPts val="0"/>
              </a:spcAft>
              <a:buNone/>
            </a:pPr>
            <a:endParaRPr sz="1300"/>
          </a:p>
          <a:p>
            <a:pPr marL="0" lvl="0" indent="0" algn="l" rtl="0">
              <a:spcBef>
                <a:spcPts val="0"/>
              </a:spcBef>
              <a:spcAft>
                <a:spcPts val="0"/>
              </a:spcAft>
              <a:buNone/>
            </a:pPr>
            <a:r>
              <a:rPr lang="en-CA" sz="1300"/>
              <a:t>Counsellors may encounter this situation for students they manually created a PIN for using COLS.</a:t>
            </a:r>
            <a:endParaRPr/>
          </a:p>
          <a:p>
            <a:pPr marL="0" lvl="0" indent="0" algn="l" rtl="0">
              <a:spcBef>
                <a:spcPts val="0"/>
              </a:spcBef>
              <a:spcAft>
                <a:spcPts val="0"/>
              </a:spcAft>
              <a:buNone/>
            </a:pPr>
            <a:endParaRPr sz="1300"/>
          </a:p>
        </p:txBody>
      </p:sp>
      <p:sp>
        <p:nvSpPr>
          <p:cNvPr id="247" name="Google Shape;247;p18: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CA"/>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16d38c99a4b_0_4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16d38c99a4b_0_46:notes"/>
          <p:cNvSpPr txBox="1">
            <a:spLocks noGrp="1"/>
          </p:cNvSpPr>
          <p:nvPr>
            <p:ph type="body" idx="1"/>
          </p:nvPr>
        </p:nvSpPr>
        <p:spPr>
          <a:xfrm>
            <a:off x="731520" y="4620577"/>
            <a:ext cx="5852100" cy="378060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56" name="Google Shape;256;g16d38c99a4b_0_46:notes"/>
          <p:cNvSpPr txBox="1">
            <a:spLocks noGrp="1"/>
          </p:cNvSpPr>
          <p:nvPr>
            <p:ph type="sldNum" idx="12"/>
          </p:nvPr>
        </p:nvSpPr>
        <p:spPr>
          <a:xfrm>
            <a:off x="4143587" y="9119474"/>
            <a:ext cx="3169800" cy="481800"/>
          </a:xfrm>
          <a:prstGeom prst="rect">
            <a:avLst/>
          </a:prstGeom>
        </p:spPr>
        <p:txBody>
          <a:bodyPr spcFirstLastPara="1" wrap="square" lIns="96650" tIns="48325" rIns="96650" bIns="48325"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9: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p19: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CA" sz="1300"/>
              <a:t>Once they have added all information to the application, the student should click “Review and Submit”. All the information the student entered earlier in the application process will be presented on 1 page for verification. Students should print this page for their records.</a:t>
            </a:r>
            <a:endParaRPr/>
          </a:p>
          <a:p>
            <a:pPr marL="0" lvl="0" indent="0" algn="l" rtl="0">
              <a:spcBef>
                <a:spcPts val="0"/>
              </a:spcBef>
              <a:spcAft>
                <a:spcPts val="0"/>
              </a:spcAft>
              <a:buNone/>
            </a:pPr>
            <a:endParaRPr sz="1300"/>
          </a:p>
          <a:p>
            <a:pPr marL="0" lvl="0" indent="0" algn="l" rtl="0">
              <a:spcBef>
                <a:spcPts val="0"/>
              </a:spcBef>
              <a:spcAft>
                <a:spcPts val="0"/>
              </a:spcAft>
              <a:buNone/>
            </a:pPr>
            <a:r>
              <a:rPr lang="en-CA" sz="1300"/>
              <a:t>To proceed to the Payment screen, the student must read the Applicant’s Declaration and click “I Verify and Agree” at the bottom of the screen. After they click “I Verify and Agree”, they will not be able to edit their application.</a:t>
            </a:r>
            <a:endParaRPr/>
          </a:p>
        </p:txBody>
      </p:sp>
      <p:sp>
        <p:nvSpPr>
          <p:cNvPr id="265" name="Google Shape;265;p19: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CA"/>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20: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p20: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CA" sz="1300"/>
              <a:t>Online Banking: Students must already be registered for online banking through their bank. The OUAC accepts payment from selected Canadian banks only. Students should contact their bank for further details. </a:t>
            </a:r>
            <a:endParaRPr/>
          </a:p>
        </p:txBody>
      </p:sp>
      <p:sp>
        <p:nvSpPr>
          <p:cNvPr id="278" name="Google Shape;278;p20: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CA"/>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21: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4" name="Google Shape;284;p21: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CA" sz="1300">
                <a:latin typeface="Calibri"/>
                <a:ea typeface="Calibri"/>
                <a:cs typeface="Calibri"/>
                <a:sym typeface="Calibri"/>
              </a:rPr>
              <a:t>To fully submit their application, the student must choose a method of payment and click the “Continue” button at the bottom of the payment screen.</a:t>
            </a:r>
            <a:endParaRPr/>
          </a:p>
          <a:p>
            <a:pPr marL="0" lvl="0" indent="0" algn="l" rtl="0">
              <a:spcBef>
                <a:spcPts val="0"/>
              </a:spcBef>
              <a:spcAft>
                <a:spcPts val="0"/>
              </a:spcAft>
              <a:buNone/>
            </a:pPr>
            <a:endParaRPr sz="1300"/>
          </a:p>
          <a:p>
            <a:pPr marL="0" lvl="0" indent="0" algn="l" rtl="0">
              <a:spcBef>
                <a:spcPts val="0"/>
              </a:spcBef>
              <a:spcAft>
                <a:spcPts val="0"/>
              </a:spcAft>
              <a:buNone/>
            </a:pPr>
            <a:r>
              <a:rPr lang="en-CA" sz="1300"/>
              <a:t>We accept credit/debit card (VISA, MasterCard, American Express, VISA Debit or Debit MasterCard) for application fee payments. The student should review their credit/debit card number and expiry date carefully before they submit payment. We will email credit/debit card receipts immediately.</a:t>
            </a:r>
            <a:endParaRPr/>
          </a:p>
          <a:p>
            <a:pPr marL="0" lvl="0" indent="0" algn="l" rtl="0">
              <a:spcBef>
                <a:spcPts val="0"/>
              </a:spcBef>
              <a:spcAft>
                <a:spcPts val="0"/>
              </a:spcAft>
              <a:buNone/>
            </a:pPr>
            <a:endParaRPr sz="1300"/>
          </a:p>
          <a:p>
            <a:pPr marL="0" lvl="0" indent="0" algn="l" rtl="0">
              <a:spcBef>
                <a:spcPts val="0"/>
              </a:spcBef>
              <a:spcAft>
                <a:spcPts val="0"/>
              </a:spcAft>
              <a:buNone/>
            </a:pPr>
            <a:r>
              <a:rPr lang="en-CA" sz="1300"/>
              <a:t>If the student chooses to pay using online banking, we will provide a bill payment account number once the student submits the completed application. The student will require this bill payment account number to submit their payment. The OUAC’s bill payment name is “Ontario Universities’ Application Centre” (or an abbreviated version of this name). We will </a:t>
            </a:r>
            <a:r>
              <a:rPr lang="en-CA" sz="1300" b="1"/>
              <a:t>not</a:t>
            </a:r>
            <a:r>
              <a:rPr lang="en-CA" sz="1300"/>
              <a:t> process or distribute applications until we receive the application processing fee and any applicable additional fees. The student </a:t>
            </a:r>
            <a:r>
              <a:rPr lang="en-CA" sz="1300" b="1"/>
              <a:t>must</a:t>
            </a:r>
            <a:r>
              <a:rPr lang="en-CA" sz="1300"/>
              <a:t> make all payments at the same time they submit their application. </a:t>
            </a:r>
            <a:endParaRPr/>
          </a:p>
        </p:txBody>
      </p:sp>
      <p:sp>
        <p:nvSpPr>
          <p:cNvPr id="285" name="Google Shape;285;p21: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CA"/>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22: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p22: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CA" sz="1300"/>
              <a:t>Immediately after they submit their completed application, the student's OUAC Reference Number and instructions will be displayed on-screen. Students should print this screen and cite their OUAC Reference Number whenever they communicate with the OUAC or the universities.</a:t>
            </a:r>
            <a:endParaRPr/>
          </a:p>
          <a:p>
            <a:pPr marL="0" lvl="0" indent="0" algn="l" rtl="0">
              <a:spcBef>
                <a:spcPts val="0"/>
              </a:spcBef>
              <a:spcAft>
                <a:spcPts val="0"/>
              </a:spcAft>
              <a:buNone/>
            </a:pPr>
            <a:endParaRPr sz="1300"/>
          </a:p>
          <a:p>
            <a:pPr marL="0" lvl="0" indent="0" algn="l" rtl="0">
              <a:spcBef>
                <a:spcPts val="0"/>
              </a:spcBef>
              <a:spcAft>
                <a:spcPts val="0"/>
              </a:spcAft>
              <a:buNone/>
            </a:pPr>
            <a:r>
              <a:rPr lang="en-CA" sz="1300"/>
              <a:t>Students can view and/or make changes to their submitted 101 application by logging in to their application account at: www.ouac.on.ca/ouac-101. The ability to view and/or make changes will be available approximately 1 business day after the application is submitted and the application fee payment is received and processed.</a:t>
            </a:r>
            <a:endParaRPr/>
          </a:p>
        </p:txBody>
      </p:sp>
      <p:sp>
        <p:nvSpPr>
          <p:cNvPr id="294" name="Google Shape;294;p22: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CA"/>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23: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p23: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CA" sz="1300"/>
              <a:t>If a student forgets their OUAC account password, they can request a temporary password by clicking “Forgot your password?” on the Log In page. Students must enter their OUAC account username and email address. A link to reset their password will be emailed to them immediately. Note that the link will expire 1 hour from the time sent. </a:t>
            </a:r>
            <a:endParaRPr/>
          </a:p>
        </p:txBody>
      </p:sp>
      <p:sp>
        <p:nvSpPr>
          <p:cNvPr id="305" name="Google Shape;305;p23: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CA"/>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16c27c8118e_0_49: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16c27c8118e_0_49:notes"/>
          <p:cNvSpPr txBox="1">
            <a:spLocks noGrp="1"/>
          </p:cNvSpPr>
          <p:nvPr>
            <p:ph type="body" idx="1"/>
          </p:nvPr>
        </p:nvSpPr>
        <p:spPr>
          <a:xfrm>
            <a:off x="731520" y="4620577"/>
            <a:ext cx="5852100" cy="378060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12" name="Google Shape;312;g16c27c8118e_0_49:notes"/>
          <p:cNvSpPr txBox="1">
            <a:spLocks noGrp="1"/>
          </p:cNvSpPr>
          <p:nvPr>
            <p:ph type="sldNum" idx="12"/>
          </p:nvPr>
        </p:nvSpPr>
        <p:spPr>
          <a:xfrm>
            <a:off x="4143587" y="9119474"/>
            <a:ext cx="3169800" cy="481800"/>
          </a:xfrm>
          <a:prstGeom prst="rect">
            <a:avLst/>
          </a:prstGeom>
        </p:spPr>
        <p:txBody>
          <a:bodyPr spcFirstLastPara="1" wrap="square" lIns="96650" tIns="48325" rIns="96650" bIns="48325"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2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24: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CA" sz="1300"/>
              <a:t>Help with the application is available in several places, including the FAQs section on our website, the Help screens within the application and Applicant Services. Students should also refer to the </a:t>
            </a:r>
            <a:r>
              <a:rPr lang="en-CA" sz="1300" b="1"/>
              <a:t>101 Application Guide</a:t>
            </a:r>
            <a:r>
              <a:rPr lang="en-CA" sz="1300"/>
              <a:t> available online</a:t>
            </a:r>
            <a:r>
              <a:rPr lang="en-CA" sz="1300" i="1"/>
              <a:t> </a:t>
            </a:r>
            <a:r>
              <a:rPr lang="en-CA" sz="1300"/>
              <a:t>for university program code information and other details. </a:t>
            </a:r>
            <a:endParaRPr/>
          </a:p>
          <a:p>
            <a:pPr marL="0" lvl="0" indent="0" algn="l" rtl="0">
              <a:spcBef>
                <a:spcPts val="0"/>
              </a:spcBef>
              <a:spcAft>
                <a:spcPts val="0"/>
              </a:spcAft>
              <a:buNone/>
            </a:pPr>
            <a:endParaRPr sz="1300"/>
          </a:p>
          <a:p>
            <a:pPr marL="0" lvl="0" indent="0" algn="l" rtl="0">
              <a:spcBef>
                <a:spcPts val="0"/>
              </a:spcBef>
              <a:spcAft>
                <a:spcPts val="0"/>
              </a:spcAft>
              <a:buNone/>
            </a:pPr>
            <a:r>
              <a:rPr lang="en-CA" sz="1300"/>
              <a:t>They should also visit OUInfo at: </a:t>
            </a:r>
            <a:r>
              <a:rPr lang="en-CA" sz="1400" u="sng">
                <a:solidFill>
                  <a:schemeClr val="hlink"/>
                </a:solidFill>
                <a:hlinkClick r:id="rId3"/>
              </a:rPr>
              <a:t>www.ontariouniversitiesinfo.ca</a:t>
            </a:r>
            <a:r>
              <a:rPr lang="en-CA" sz="1300"/>
              <a:t>.</a:t>
            </a:r>
            <a:endParaRPr/>
          </a:p>
        </p:txBody>
      </p:sp>
      <p:sp>
        <p:nvSpPr>
          <p:cNvPr id="319" name="Google Shape;319;p24: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CA"/>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16d38c99a4b_0_85: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16d38c99a4b_0_85:notes"/>
          <p:cNvSpPr txBox="1">
            <a:spLocks noGrp="1"/>
          </p:cNvSpPr>
          <p:nvPr>
            <p:ph type="body" idx="1"/>
          </p:nvPr>
        </p:nvSpPr>
        <p:spPr>
          <a:xfrm>
            <a:off x="731520" y="4620577"/>
            <a:ext cx="5852100" cy="378060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26" name="Google Shape;326;g16d38c99a4b_0_85:notes"/>
          <p:cNvSpPr txBox="1">
            <a:spLocks noGrp="1"/>
          </p:cNvSpPr>
          <p:nvPr>
            <p:ph type="sldNum" idx="12"/>
          </p:nvPr>
        </p:nvSpPr>
        <p:spPr>
          <a:xfrm>
            <a:off x="4143587" y="9119474"/>
            <a:ext cx="3169800" cy="481800"/>
          </a:xfrm>
          <a:prstGeom prst="rect">
            <a:avLst/>
          </a:prstGeom>
        </p:spPr>
        <p:txBody>
          <a:bodyPr spcFirstLastPara="1" wrap="square" lIns="96650" tIns="48325" rIns="96650" bIns="48325"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16d38c99a4b_0_5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2" name="Google Shape;332;g16d38c99a4b_0_54:notes"/>
          <p:cNvSpPr txBox="1">
            <a:spLocks noGrp="1"/>
          </p:cNvSpPr>
          <p:nvPr>
            <p:ph type="body" idx="1"/>
          </p:nvPr>
        </p:nvSpPr>
        <p:spPr>
          <a:xfrm>
            <a:off x="731520" y="4620577"/>
            <a:ext cx="5852100" cy="378060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33" name="Google Shape;333;g16d38c99a4b_0_54:notes"/>
          <p:cNvSpPr txBox="1">
            <a:spLocks noGrp="1"/>
          </p:cNvSpPr>
          <p:nvPr>
            <p:ph type="sldNum" idx="12"/>
          </p:nvPr>
        </p:nvSpPr>
        <p:spPr>
          <a:xfrm>
            <a:off x="4143587" y="9119474"/>
            <a:ext cx="3169800" cy="481800"/>
          </a:xfrm>
          <a:prstGeom prst="rect">
            <a:avLst/>
          </a:prstGeom>
        </p:spPr>
        <p:txBody>
          <a:bodyPr spcFirstLastPara="1" wrap="square" lIns="96650" tIns="48325" rIns="96650" bIns="48325"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f93f9f1f4d_0_0: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f93f9f1f4d_0_0:notes"/>
          <p:cNvSpPr txBox="1">
            <a:spLocks noGrp="1"/>
          </p:cNvSpPr>
          <p:nvPr>
            <p:ph type="body" idx="1"/>
          </p:nvPr>
        </p:nvSpPr>
        <p:spPr>
          <a:xfrm>
            <a:off x="731520" y="4620577"/>
            <a:ext cx="5852100" cy="378060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41" name="Google Shape;341;gf93f9f1f4d_0_0:notes"/>
          <p:cNvSpPr txBox="1">
            <a:spLocks noGrp="1"/>
          </p:cNvSpPr>
          <p:nvPr>
            <p:ph type="sldNum" idx="12"/>
          </p:nvPr>
        </p:nvSpPr>
        <p:spPr>
          <a:xfrm>
            <a:off x="4143587" y="9119474"/>
            <a:ext cx="3169800" cy="481800"/>
          </a:xfrm>
          <a:prstGeom prst="rect">
            <a:avLst/>
          </a:prstGeom>
        </p:spPr>
        <p:txBody>
          <a:bodyPr spcFirstLastPara="1" wrap="square" lIns="96650" tIns="48325" rIns="96650" bIns="48325"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f93f9f1f4d_0_7: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f93f9f1f4d_0_7:notes"/>
          <p:cNvSpPr txBox="1">
            <a:spLocks noGrp="1"/>
          </p:cNvSpPr>
          <p:nvPr>
            <p:ph type="body" idx="1"/>
          </p:nvPr>
        </p:nvSpPr>
        <p:spPr>
          <a:xfrm>
            <a:off x="731520" y="4620577"/>
            <a:ext cx="5852100" cy="378060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49" name="Google Shape;349;gf93f9f1f4d_0_7:notes"/>
          <p:cNvSpPr txBox="1">
            <a:spLocks noGrp="1"/>
          </p:cNvSpPr>
          <p:nvPr>
            <p:ph type="sldNum" idx="12"/>
          </p:nvPr>
        </p:nvSpPr>
        <p:spPr>
          <a:xfrm>
            <a:off x="4143587" y="9119474"/>
            <a:ext cx="3169800" cy="481800"/>
          </a:xfrm>
          <a:prstGeom prst="rect">
            <a:avLst/>
          </a:prstGeom>
        </p:spPr>
        <p:txBody>
          <a:bodyPr spcFirstLastPara="1" wrap="square" lIns="96650" tIns="48325" rIns="96650" bIns="48325"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16d38c99a4b_0_72: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 name="Google Shape;356;g16d38c99a4b_0_72:notes"/>
          <p:cNvSpPr txBox="1">
            <a:spLocks noGrp="1"/>
          </p:cNvSpPr>
          <p:nvPr>
            <p:ph type="body" idx="1"/>
          </p:nvPr>
        </p:nvSpPr>
        <p:spPr>
          <a:xfrm>
            <a:off x="731520" y="4620577"/>
            <a:ext cx="5852100" cy="378060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57" name="Google Shape;357;g16d38c99a4b_0_72:notes"/>
          <p:cNvSpPr txBox="1">
            <a:spLocks noGrp="1"/>
          </p:cNvSpPr>
          <p:nvPr>
            <p:ph type="sldNum" idx="12"/>
          </p:nvPr>
        </p:nvSpPr>
        <p:spPr>
          <a:xfrm>
            <a:off x="4143587" y="9119474"/>
            <a:ext cx="3169800" cy="481800"/>
          </a:xfrm>
          <a:prstGeom prst="rect">
            <a:avLst/>
          </a:prstGeom>
        </p:spPr>
        <p:txBody>
          <a:bodyPr spcFirstLastPara="1" wrap="square" lIns="96650" tIns="48325" rIns="96650" bIns="48325"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16d38c99a4b_0_6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 name="Google Shape;364;g16d38c99a4b_0_64:notes"/>
          <p:cNvSpPr txBox="1">
            <a:spLocks noGrp="1"/>
          </p:cNvSpPr>
          <p:nvPr>
            <p:ph type="body" idx="1"/>
          </p:nvPr>
        </p:nvSpPr>
        <p:spPr>
          <a:xfrm>
            <a:off x="731520" y="4620577"/>
            <a:ext cx="5852100" cy="378060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65" name="Google Shape;365;g16d38c99a4b_0_64:notes"/>
          <p:cNvSpPr txBox="1">
            <a:spLocks noGrp="1"/>
          </p:cNvSpPr>
          <p:nvPr>
            <p:ph type="sldNum" idx="12"/>
          </p:nvPr>
        </p:nvSpPr>
        <p:spPr>
          <a:xfrm>
            <a:off x="4143587" y="9119474"/>
            <a:ext cx="3169800" cy="481800"/>
          </a:xfrm>
          <a:prstGeom prst="rect">
            <a:avLst/>
          </a:prstGeom>
        </p:spPr>
        <p:txBody>
          <a:bodyPr spcFirstLastPara="1" wrap="square" lIns="96650" tIns="48325" rIns="96650" bIns="48325"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f93f9f1f4d_0_1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f93f9f1f4d_0_14:notes"/>
          <p:cNvSpPr txBox="1">
            <a:spLocks noGrp="1"/>
          </p:cNvSpPr>
          <p:nvPr>
            <p:ph type="body" idx="1"/>
          </p:nvPr>
        </p:nvSpPr>
        <p:spPr>
          <a:xfrm>
            <a:off x="731520" y="4620577"/>
            <a:ext cx="5852100" cy="378060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73" name="Google Shape;373;gf93f9f1f4d_0_14:notes"/>
          <p:cNvSpPr txBox="1">
            <a:spLocks noGrp="1"/>
          </p:cNvSpPr>
          <p:nvPr>
            <p:ph type="sldNum" idx="12"/>
          </p:nvPr>
        </p:nvSpPr>
        <p:spPr>
          <a:xfrm>
            <a:off x="4143587" y="9119474"/>
            <a:ext cx="3169800" cy="481800"/>
          </a:xfrm>
          <a:prstGeom prst="rect">
            <a:avLst/>
          </a:prstGeom>
        </p:spPr>
        <p:txBody>
          <a:bodyPr spcFirstLastPara="1" wrap="square" lIns="96650" tIns="48325" rIns="96650" bIns="48325"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39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sp>
        <p:nvSpPr>
          <p:cNvPr id="16" name="Google Shape;16;p2"/>
          <p:cNvSpPr/>
          <p:nvPr/>
        </p:nvSpPr>
        <p:spPr>
          <a:xfrm>
            <a:off x="0" y="6202362"/>
            <a:ext cx="9144000" cy="655637"/>
          </a:xfrm>
          <a:prstGeom prst="rect">
            <a:avLst/>
          </a:prstGeom>
          <a:solidFill>
            <a:srgbClr val="3F3F3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7" name="Google Shape;17;p2"/>
          <p:cNvPicPr preferRelativeResize="0"/>
          <p:nvPr/>
        </p:nvPicPr>
        <p:blipFill rotWithShape="1">
          <a:blip r:embed="rId2">
            <a:alphaModFix/>
          </a:blip>
          <a:srcRect/>
          <a:stretch/>
        </p:blipFill>
        <p:spPr>
          <a:xfrm>
            <a:off x="5292080" y="6208795"/>
            <a:ext cx="4320480" cy="677722"/>
          </a:xfrm>
          <a:prstGeom prst="rect">
            <a:avLst/>
          </a:prstGeom>
          <a:noFill/>
          <a:ln>
            <a:noFill/>
          </a:ln>
        </p:spPr>
      </p:pic>
      <p:sp>
        <p:nvSpPr>
          <p:cNvPr id="18" name="Google Shape;18;p2"/>
          <p:cNvSpPr txBox="1">
            <a:spLocks noGrp="1"/>
          </p:cNvSpPr>
          <p:nvPr>
            <p:ph type="subTitle" idx="1"/>
          </p:nvPr>
        </p:nvSpPr>
        <p:spPr>
          <a:xfrm>
            <a:off x="9128" y="2536387"/>
            <a:ext cx="9144000" cy="748597"/>
          </a:xfrm>
          <a:prstGeom prst="rect">
            <a:avLst/>
          </a:prstGeom>
          <a:noFill/>
          <a:ln>
            <a:noFill/>
          </a:ln>
        </p:spPr>
        <p:txBody>
          <a:bodyPr spcFirstLastPara="1" wrap="square" lIns="91425" tIns="45700" rIns="91425" bIns="45700" anchor="t" anchorCtr="0">
            <a:normAutofit/>
          </a:bodyPr>
          <a:lstStyle>
            <a:lvl1pPr lvl="0" algn="ctr">
              <a:spcBef>
                <a:spcPts val="520"/>
              </a:spcBef>
              <a:spcAft>
                <a:spcPts val="0"/>
              </a:spcAft>
              <a:buClr>
                <a:srgbClr val="595959"/>
              </a:buClr>
              <a:buSzPts val="2600"/>
              <a:buNone/>
              <a:defRPr sz="2600">
                <a:solidFill>
                  <a:srgbClr val="595959"/>
                </a:solidFill>
              </a:defRPr>
            </a:lvl1pPr>
            <a:lvl2pPr lvl="1" algn="ctr">
              <a:spcBef>
                <a:spcPts val="520"/>
              </a:spcBef>
              <a:spcAft>
                <a:spcPts val="0"/>
              </a:spcAft>
              <a:buClr>
                <a:srgbClr val="888888"/>
              </a:buClr>
              <a:buSzPts val="26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9" name="Google Shape;19;p2"/>
          <p:cNvSpPr/>
          <p:nvPr/>
        </p:nvSpPr>
        <p:spPr>
          <a:xfrm>
            <a:off x="6800058" y="4149080"/>
            <a:ext cx="2353070" cy="720080"/>
          </a:xfrm>
          <a:prstGeom prst="rect">
            <a:avLst/>
          </a:prstGeom>
          <a:solidFill>
            <a:srgbClr val="20586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 name="Google Shape;20;p2"/>
          <p:cNvSpPr/>
          <p:nvPr/>
        </p:nvSpPr>
        <p:spPr>
          <a:xfrm>
            <a:off x="-9128" y="5517232"/>
            <a:ext cx="2133600" cy="648072"/>
          </a:xfrm>
          <a:prstGeom prst="rect">
            <a:avLst/>
          </a:prstGeom>
          <a:solidFill>
            <a:srgbClr val="B6DDE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 name="Google Shape;21;p2"/>
          <p:cNvSpPr/>
          <p:nvPr/>
        </p:nvSpPr>
        <p:spPr>
          <a:xfrm>
            <a:off x="2186608" y="5517232"/>
            <a:ext cx="2452464" cy="648072"/>
          </a:xfrm>
          <a:prstGeom prst="rect">
            <a:avLst/>
          </a:prstGeom>
          <a:solidFill>
            <a:srgbClr val="3185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 name="Google Shape;22;p2"/>
          <p:cNvSpPr/>
          <p:nvPr/>
        </p:nvSpPr>
        <p:spPr>
          <a:xfrm>
            <a:off x="9128" y="6165304"/>
            <a:ext cx="9144000" cy="7200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3" name="Google Shape;23;p2"/>
          <p:cNvPicPr preferRelativeResize="0"/>
          <p:nvPr/>
        </p:nvPicPr>
        <p:blipFill rotWithShape="1">
          <a:blip r:embed="rId3">
            <a:alphaModFix/>
          </a:blip>
          <a:srcRect l="757" t="26087" r="757"/>
          <a:stretch/>
        </p:blipFill>
        <p:spPr>
          <a:xfrm>
            <a:off x="6813128" y="4941168"/>
            <a:ext cx="2340000" cy="1224000"/>
          </a:xfrm>
          <a:prstGeom prst="rect">
            <a:avLst/>
          </a:prstGeom>
          <a:noFill/>
          <a:ln>
            <a:noFill/>
          </a:ln>
        </p:spPr>
      </p:pic>
      <p:pic>
        <p:nvPicPr>
          <p:cNvPr id="24" name="Google Shape;24;p2"/>
          <p:cNvPicPr preferRelativeResize="0"/>
          <p:nvPr/>
        </p:nvPicPr>
        <p:blipFill rotWithShape="1">
          <a:blip r:embed="rId4">
            <a:alphaModFix/>
          </a:blip>
          <a:srcRect l="-41" r="40" b="10000"/>
          <a:stretch/>
        </p:blipFill>
        <p:spPr>
          <a:xfrm>
            <a:off x="-9128" y="4140000"/>
            <a:ext cx="2133128" cy="1296000"/>
          </a:xfrm>
          <a:prstGeom prst="rect">
            <a:avLst/>
          </a:prstGeom>
          <a:noFill/>
          <a:ln>
            <a:noFill/>
          </a:ln>
        </p:spPr>
      </p:pic>
      <p:pic>
        <p:nvPicPr>
          <p:cNvPr id="25" name="Google Shape;25;p2"/>
          <p:cNvPicPr preferRelativeResize="0"/>
          <p:nvPr/>
        </p:nvPicPr>
        <p:blipFill rotWithShape="1">
          <a:blip r:embed="rId5">
            <a:alphaModFix/>
          </a:blip>
          <a:srcRect l="2847" t="28286" r="601" b="830"/>
          <a:stretch/>
        </p:blipFill>
        <p:spPr>
          <a:xfrm>
            <a:off x="4718100" y="4145624"/>
            <a:ext cx="2016000" cy="2016000"/>
          </a:xfrm>
          <a:prstGeom prst="rect">
            <a:avLst/>
          </a:prstGeom>
          <a:noFill/>
          <a:ln>
            <a:noFill/>
          </a:ln>
        </p:spPr>
      </p:pic>
      <p:pic>
        <p:nvPicPr>
          <p:cNvPr id="26" name="Google Shape;26;p2"/>
          <p:cNvPicPr preferRelativeResize="0"/>
          <p:nvPr/>
        </p:nvPicPr>
        <p:blipFill rotWithShape="1">
          <a:blip r:embed="rId6">
            <a:alphaModFix/>
          </a:blip>
          <a:srcRect l="19276" t="17741" b="24194"/>
          <a:stretch/>
        </p:blipFill>
        <p:spPr>
          <a:xfrm>
            <a:off x="2203028" y="4140000"/>
            <a:ext cx="2436044" cy="1296000"/>
          </a:xfrm>
          <a:prstGeom prst="rect">
            <a:avLst/>
          </a:prstGeom>
          <a:noFill/>
          <a:ln>
            <a:noFill/>
          </a:ln>
        </p:spPr>
      </p:pic>
      <p:sp>
        <p:nvSpPr>
          <p:cNvPr id="27" name="Google Shape;27;p2"/>
          <p:cNvSpPr txBox="1">
            <a:spLocks noGrp="1"/>
          </p:cNvSpPr>
          <p:nvPr>
            <p:ph type="title"/>
          </p:nvPr>
        </p:nvSpPr>
        <p:spPr>
          <a:xfrm>
            <a:off x="9128" y="1772816"/>
            <a:ext cx="9134872" cy="75989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4C7E8C"/>
              </a:buClr>
              <a:buSzPts val="4000"/>
              <a:buFont typeface="Arial"/>
              <a:buNone/>
              <a:defRPr sz="4000" b="1">
                <a:solidFill>
                  <a:srgbClr val="4C7E8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3"/>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4C7E8C"/>
              </a:buClr>
              <a:buSzPts val="3600"/>
              <a:buFont typeface="Arial"/>
              <a:buNone/>
              <a:defRPr sz="3600">
                <a:solidFill>
                  <a:srgbClr val="4C7E8C"/>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
          <p:cNvSpPr txBox="1">
            <a:spLocks noGrp="1"/>
          </p:cNvSpPr>
          <p:nvPr>
            <p:ph type="body" idx="1"/>
          </p:nvPr>
        </p:nvSpPr>
        <p:spPr>
          <a:xfrm>
            <a:off x="1043608" y="1600200"/>
            <a:ext cx="7643192"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atin typeface="Arial"/>
                <a:ea typeface="Arial"/>
                <a:cs typeface="Arial"/>
                <a:sym typeface="Arial"/>
              </a:defRPr>
            </a:lvl1pPr>
            <a:lvl2pPr marL="914400" lvl="1" indent="-355600" algn="l">
              <a:spcBef>
                <a:spcPts val="400"/>
              </a:spcBef>
              <a:spcAft>
                <a:spcPts val="0"/>
              </a:spcAft>
              <a:buClr>
                <a:schemeClr val="dk1"/>
              </a:buClr>
              <a:buSzPts val="2000"/>
              <a:buFont typeface="Calibri"/>
              <a:buChar char="−"/>
              <a:defRPr sz="2000"/>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1" name="Google Shape;31;p3"/>
          <p:cNvSpPr/>
          <p:nvPr/>
        </p:nvSpPr>
        <p:spPr>
          <a:xfrm>
            <a:off x="0" y="1676400"/>
            <a:ext cx="683568" cy="4495800"/>
          </a:xfrm>
          <a:prstGeom prst="rect">
            <a:avLst/>
          </a:prstGeom>
          <a:solidFill>
            <a:srgbClr val="B6DDE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2" name="Google Shape;32;p3"/>
          <p:cNvSpPr/>
          <p:nvPr/>
        </p:nvSpPr>
        <p:spPr>
          <a:xfrm>
            <a:off x="0" y="0"/>
            <a:ext cx="683568" cy="1600200"/>
          </a:xfrm>
          <a:prstGeom prst="rect">
            <a:avLst/>
          </a:prstGeom>
          <a:solidFill>
            <a:srgbClr val="3185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 name="Google Shape;33;p3"/>
          <p:cNvSpPr/>
          <p:nvPr/>
        </p:nvSpPr>
        <p:spPr>
          <a:xfrm>
            <a:off x="0" y="6202362"/>
            <a:ext cx="9144000" cy="655637"/>
          </a:xfrm>
          <a:prstGeom prst="rect">
            <a:avLst/>
          </a:prstGeom>
          <a:solidFill>
            <a:srgbClr val="3F3F3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34" name="Google Shape;34;p3"/>
          <p:cNvPicPr preferRelativeResize="0"/>
          <p:nvPr/>
        </p:nvPicPr>
        <p:blipFill rotWithShape="1">
          <a:blip r:embed="rId2">
            <a:alphaModFix/>
          </a:blip>
          <a:srcRect/>
          <a:stretch/>
        </p:blipFill>
        <p:spPr>
          <a:xfrm>
            <a:off x="5292080" y="6208795"/>
            <a:ext cx="4320480" cy="67772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1">
  <p:cSld name="Title and Content">
    <p:spTree>
      <p:nvGrpSpPr>
        <p:cNvPr id="1" name="Shape 35"/>
        <p:cNvGrpSpPr/>
        <p:nvPr/>
      </p:nvGrpSpPr>
      <p:grpSpPr>
        <a:xfrm>
          <a:off x="0" y="0"/>
          <a:ext cx="0" cy="0"/>
          <a:chOff x="0" y="0"/>
          <a:chExt cx="0" cy="0"/>
        </a:xfrm>
      </p:grpSpPr>
      <p:sp>
        <p:nvSpPr>
          <p:cNvPr id="36" name="Google Shape;36;p4"/>
          <p:cNvSpPr txBox="1">
            <a:spLocks noGrp="1"/>
          </p:cNvSpPr>
          <p:nvPr>
            <p:ph type="title"/>
          </p:nvPr>
        </p:nvSpPr>
        <p:spPr>
          <a:xfrm>
            <a:off x="329945" y="255270"/>
            <a:ext cx="2582700" cy="513600"/>
          </a:xfrm>
          <a:prstGeom prst="rect">
            <a:avLst/>
          </a:prstGeom>
          <a:noFill/>
          <a:ln>
            <a:noFill/>
          </a:ln>
        </p:spPr>
        <p:txBody>
          <a:bodyPr spcFirstLastPara="1" wrap="square" lIns="0" tIns="0" rIns="0" bIns="0" anchor="t" anchorCtr="0">
            <a:spAutoFit/>
          </a:bodyPr>
          <a:lstStyle>
            <a:lvl1pPr lvl="0" algn="l" rtl="0">
              <a:spcBef>
                <a:spcPts val="0"/>
              </a:spcBef>
              <a:spcAft>
                <a:spcPts val="0"/>
              </a:spcAft>
              <a:buSzPts val="4000"/>
              <a:buNone/>
              <a:defRPr sz="3200" b="1" i="0">
                <a:solidFill>
                  <a:srgbClr val="396B96"/>
                </a:solidFill>
                <a:latin typeface="Lucida Sans"/>
                <a:ea typeface="Lucida Sans"/>
                <a:cs typeface="Lucida Sans"/>
                <a:sym typeface="Lucida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7" name="Google Shape;37;p4"/>
          <p:cNvSpPr txBox="1">
            <a:spLocks noGrp="1"/>
          </p:cNvSpPr>
          <p:nvPr>
            <p:ph type="body" idx="1"/>
          </p:nvPr>
        </p:nvSpPr>
        <p:spPr>
          <a:xfrm>
            <a:off x="1171575" y="2360447"/>
            <a:ext cx="6801000" cy="3562500"/>
          </a:xfrm>
          <a:prstGeom prst="rect">
            <a:avLst/>
          </a:prstGeom>
          <a:noFill/>
          <a:ln>
            <a:noFill/>
          </a:ln>
        </p:spPr>
        <p:txBody>
          <a:bodyPr spcFirstLastPara="1" wrap="square" lIns="0" tIns="0" rIns="0" bIns="0" anchor="t" anchorCtr="0">
            <a:spAutoFit/>
          </a:bodyPr>
          <a:lstStyle>
            <a:lvl1pPr marL="457200" lvl="0" indent="-228600" algn="l" rtl="0">
              <a:spcBef>
                <a:spcPts val="600"/>
              </a:spcBef>
              <a:spcAft>
                <a:spcPts val="0"/>
              </a:spcAft>
              <a:buSzPts val="3000"/>
              <a:buNone/>
              <a:defRPr sz="1600" b="1" i="0">
                <a:solidFill>
                  <a:schemeClr val="dk1"/>
                </a:solidFill>
                <a:latin typeface="Source Sans Pro"/>
                <a:ea typeface="Source Sans Pro"/>
                <a:cs typeface="Source Sans Pro"/>
                <a:sym typeface="Source Sans Pro"/>
              </a:defRPr>
            </a:lvl1pPr>
            <a:lvl2pPr marL="914400" lvl="1" indent="-228600" algn="l" rtl="0">
              <a:spcBef>
                <a:spcPts val="520"/>
              </a:spcBef>
              <a:spcAft>
                <a:spcPts val="0"/>
              </a:spcAft>
              <a:buSzPts val="2600"/>
              <a:buNone/>
              <a:defRPr/>
            </a:lvl2pPr>
            <a:lvl3pPr marL="1371600" lvl="2" indent="-228600" algn="l" rtl="0">
              <a:spcBef>
                <a:spcPts val="480"/>
              </a:spcBef>
              <a:spcAft>
                <a:spcPts val="0"/>
              </a:spcAft>
              <a:buSzPts val="2400"/>
              <a:buNone/>
              <a:defRPr/>
            </a:lvl3pPr>
            <a:lvl4pPr marL="1828800" lvl="3" indent="-228600" algn="l" rtl="0">
              <a:spcBef>
                <a:spcPts val="400"/>
              </a:spcBef>
              <a:spcAft>
                <a:spcPts val="0"/>
              </a:spcAft>
              <a:buSzPts val="2000"/>
              <a:buNone/>
              <a:defRPr/>
            </a:lvl4pPr>
            <a:lvl5pPr marL="2286000" lvl="4" indent="-228600" algn="l" rtl="0">
              <a:spcBef>
                <a:spcPts val="400"/>
              </a:spcBef>
              <a:spcAft>
                <a:spcPts val="0"/>
              </a:spcAft>
              <a:buSzPts val="2000"/>
              <a:buNone/>
              <a:defRPr/>
            </a:lvl5pPr>
            <a:lvl6pPr marL="2743200" lvl="5" indent="-228600" algn="l" rtl="0">
              <a:spcBef>
                <a:spcPts val="400"/>
              </a:spcBef>
              <a:spcAft>
                <a:spcPts val="0"/>
              </a:spcAft>
              <a:buSzPts val="2000"/>
              <a:buNone/>
              <a:defRPr/>
            </a:lvl6pPr>
            <a:lvl7pPr marL="3200400" lvl="6" indent="-228600" algn="l" rtl="0">
              <a:spcBef>
                <a:spcPts val="400"/>
              </a:spcBef>
              <a:spcAft>
                <a:spcPts val="0"/>
              </a:spcAft>
              <a:buSzPts val="2000"/>
              <a:buNone/>
              <a:defRPr/>
            </a:lvl7pPr>
            <a:lvl8pPr marL="3657600" lvl="7" indent="-228600" algn="l" rtl="0">
              <a:spcBef>
                <a:spcPts val="400"/>
              </a:spcBef>
              <a:spcAft>
                <a:spcPts val="0"/>
              </a:spcAft>
              <a:buSzPts val="2000"/>
              <a:buNone/>
              <a:defRPr/>
            </a:lvl8pPr>
            <a:lvl9pPr marL="4114800" lvl="8" indent="-228600" algn="l" rtl="0">
              <a:spcBef>
                <a:spcPts val="400"/>
              </a:spcBef>
              <a:spcAft>
                <a:spcPts val="0"/>
              </a:spcAft>
              <a:buSzPts val="2000"/>
              <a:buNone/>
              <a:defRPr/>
            </a:lvl9pPr>
          </a:lstStyle>
          <a:p>
            <a:endParaRPr/>
          </a:p>
        </p:txBody>
      </p:sp>
      <p:sp>
        <p:nvSpPr>
          <p:cNvPr id="38" name="Google Shape;38;p4"/>
          <p:cNvSpPr txBox="1">
            <a:spLocks noGrp="1"/>
          </p:cNvSpPr>
          <p:nvPr>
            <p:ph type="ftr" idx="11"/>
          </p:nvPr>
        </p:nvSpPr>
        <p:spPr>
          <a:xfrm>
            <a:off x="3108960" y="6377940"/>
            <a:ext cx="2926200" cy="342900"/>
          </a:xfrm>
          <a:prstGeom prst="rect">
            <a:avLst/>
          </a:prstGeom>
          <a:noFill/>
          <a:ln>
            <a:noFill/>
          </a:ln>
        </p:spPr>
        <p:txBody>
          <a:bodyPr spcFirstLastPara="1" wrap="square" lIns="0" tIns="0" rIns="0" bIns="0" anchor="t" anchorCtr="0">
            <a:spAutoFit/>
          </a:bodyPr>
          <a:lstStyle>
            <a:lvl1pPr lvl="0" algn="ctr" rtl="0">
              <a:spcBef>
                <a:spcPts val="0"/>
              </a:spcBef>
              <a:spcAft>
                <a:spcPts val="0"/>
              </a:spcAft>
              <a:buSzPts val="1400"/>
              <a:buNone/>
              <a:defRPr>
                <a:solidFill>
                  <a:srgbClr val="888888"/>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9" name="Google Shape;39;p4"/>
          <p:cNvSpPr txBox="1">
            <a:spLocks noGrp="1"/>
          </p:cNvSpPr>
          <p:nvPr>
            <p:ph type="dt" idx="10"/>
          </p:nvPr>
        </p:nvSpPr>
        <p:spPr>
          <a:xfrm>
            <a:off x="457200" y="6377940"/>
            <a:ext cx="2103000" cy="342900"/>
          </a:xfrm>
          <a:prstGeom prst="rect">
            <a:avLst/>
          </a:prstGeom>
          <a:noFill/>
          <a:ln>
            <a:noFill/>
          </a:ln>
        </p:spPr>
        <p:txBody>
          <a:bodyPr spcFirstLastPara="1" wrap="square" lIns="0" tIns="0" rIns="0" bIns="0" anchor="t" anchorCtr="0">
            <a:spAutoFit/>
          </a:bodyPr>
          <a:lstStyle>
            <a:lvl1pPr lvl="0" algn="l" rtl="0">
              <a:spcBef>
                <a:spcPts val="0"/>
              </a:spcBef>
              <a:spcAft>
                <a:spcPts val="0"/>
              </a:spcAft>
              <a:buSzPts val="1400"/>
              <a:buNone/>
              <a:defRPr>
                <a:solidFill>
                  <a:srgbClr val="888888"/>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0" name="Google Shape;40;p4"/>
          <p:cNvSpPr txBox="1">
            <a:spLocks noGrp="1"/>
          </p:cNvSpPr>
          <p:nvPr>
            <p:ph type="sldNum" idx="12"/>
          </p:nvPr>
        </p:nvSpPr>
        <p:spPr>
          <a:xfrm>
            <a:off x="6583680" y="6377940"/>
            <a:ext cx="2103000" cy="184800"/>
          </a:xfrm>
          <a:prstGeom prst="rect">
            <a:avLst/>
          </a:prstGeom>
          <a:noFill/>
          <a:ln>
            <a:noFill/>
          </a:ln>
        </p:spPr>
        <p:txBody>
          <a:bodyPr spcFirstLastPara="1" wrap="square" lIns="0" tIns="0" rIns="0" bIns="0" anchor="t" anchorCtr="0">
            <a:spAutoFit/>
          </a:bodyPr>
          <a:lstStyle>
            <a:lvl1pPr marL="0" lvl="0" indent="0" algn="r" rtl="0">
              <a:spcBef>
                <a:spcPts val="0"/>
              </a:spcBef>
              <a:buNone/>
              <a:defRPr>
                <a:solidFill>
                  <a:srgbClr val="888888"/>
                </a:solidFill>
              </a:defRPr>
            </a:lvl1pPr>
            <a:lvl2pPr marL="0" lvl="1" indent="0" algn="r" rtl="0">
              <a:spcBef>
                <a:spcPts val="0"/>
              </a:spcBef>
              <a:buNone/>
              <a:defRPr>
                <a:solidFill>
                  <a:srgbClr val="888888"/>
                </a:solidFill>
              </a:defRPr>
            </a:lvl2pPr>
            <a:lvl3pPr marL="0" lvl="2" indent="0" algn="r" rtl="0">
              <a:spcBef>
                <a:spcPts val="0"/>
              </a:spcBef>
              <a:buNone/>
              <a:defRPr>
                <a:solidFill>
                  <a:srgbClr val="888888"/>
                </a:solidFill>
              </a:defRPr>
            </a:lvl3pPr>
            <a:lvl4pPr marL="0" lvl="3" indent="0" algn="r" rtl="0">
              <a:spcBef>
                <a:spcPts val="0"/>
              </a:spcBef>
              <a:buNone/>
              <a:defRPr>
                <a:solidFill>
                  <a:srgbClr val="888888"/>
                </a:solidFill>
              </a:defRPr>
            </a:lvl4pPr>
            <a:lvl5pPr marL="0" lvl="4" indent="0" algn="r" rtl="0">
              <a:spcBef>
                <a:spcPts val="0"/>
              </a:spcBef>
              <a:buNone/>
              <a:defRPr>
                <a:solidFill>
                  <a:srgbClr val="888888"/>
                </a:solidFill>
              </a:defRPr>
            </a:lvl5pPr>
            <a:lvl6pPr marL="0" lvl="5" indent="0" algn="r" rtl="0">
              <a:spcBef>
                <a:spcPts val="0"/>
              </a:spcBef>
              <a:buNone/>
              <a:defRPr>
                <a:solidFill>
                  <a:srgbClr val="888888"/>
                </a:solidFill>
              </a:defRPr>
            </a:lvl6pPr>
            <a:lvl7pPr marL="0" lvl="6" indent="0" algn="r" rtl="0">
              <a:spcBef>
                <a:spcPts val="0"/>
              </a:spcBef>
              <a:buNone/>
              <a:defRPr>
                <a:solidFill>
                  <a:srgbClr val="888888"/>
                </a:solidFill>
              </a:defRPr>
            </a:lvl7pPr>
            <a:lvl8pPr marL="0" lvl="7" indent="0" algn="r" rtl="0">
              <a:spcBef>
                <a:spcPts val="0"/>
              </a:spcBef>
              <a:buNone/>
              <a:defRPr>
                <a:solidFill>
                  <a:srgbClr val="888888"/>
                </a:solidFill>
              </a:defRPr>
            </a:lvl8pPr>
            <a:lvl9pPr marL="0" lvl="8" indent="0" algn="r" rtl="0">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CA"/>
              <a:t>‹#›</a:t>
            </a:fld>
            <a:endParaRPr sz="1800">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l" rtl="0">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19100" algn="l" rtl="0">
              <a:spcBef>
                <a:spcPts val="600"/>
              </a:spcBef>
              <a:spcAft>
                <a:spcPts val="0"/>
              </a:spcAft>
              <a:buClr>
                <a:schemeClr val="dk1"/>
              </a:buClr>
              <a:buSzPts val="3000"/>
              <a:buFont typeface="Arial"/>
              <a:buChar char="•"/>
              <a:defRPr sz="3000" b="0" i="0" u="none" strike="noStrike" cap="none">
                <a:solidFill>
                  <a:schemeClr val="dk1"/>
                </a:solidFill>
                <a:latin typeface="Arial"/>
                <a:ea typeface="Arial"/>
                <a:cs typeface="Arial"/>
                <a:sym typeface="Arial"/>
              </a:defRPr>
            </a:lvl1pPr>
            <a:lvl2pPr marL="914400" marR="0" lvl="1" indent="-393700" algn="l" rtl="0">
              <a:spcBef>
                <a:spcPts val="520"/>
              </a:spcBef>
              <a:spcAft>
                <a:spcPts val="0"/>
              </a:spcAft>
              <a:buClr>
                <a:schemeClr val="dk1"/>
              </a:buClr>
              <a:buSzPts val="2600"/>
              <a:buFont typeface="Arial"/>
              <a:buChar char="–"/>
              <a:defRPr sz="26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3" Type="http://schemas.openxmlformats.org/officeDocument/2006/relationships/hyperlink" Target="http://www.ouac.on.ca/ouac-101"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ontariouniversitiesinfo.c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ouac.on.ca/guide/101-guide"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ouac.on.ca/"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ouac.on.ca/ouac-101"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https://guidance.ouac.on.ca/2022/08/31/new-for-2023-applicant-diversity-census/" TargetMode="External"/><Relationship Id="rId7"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ouac.on.ca/faq-application/101"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hyperlink" Target="http://www.ouac.on.ca/ouac-101" TargetMode="External"/><Relationship Id="rId4" Type="http://schemas.openxmlformats.org/officeDocument/2006/relationships/hyperlink" Target="mailto:101sup@ouac.on.ca"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http://www.youtube.com/watch?v=NWesidrJI7I"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35.xml.rels><?xml version="1.0" encoding="UTF-8" standalone="yes"?>
<Relationships xmlns="http://schemas.openxmlformats.org/package/2006/relationships"><Relationship Id="rId3" Type="http://schemas.openxmlformats.org/officeDocument/2006/relationships/hyperlink" Target="http://www.youtube.com/watch?v=HV6uKxKdPHM"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3.jpg"/></Relationships>
</file>

<file path=ppt/slides/_rels/slide36.xml.rels><?xml version="1.0" encoding="UTF-8" standalone="yes"?>
<Relationships xmlns="http://schemas.openxmlformats.org/package/2006/relationships"><Relationship Id="rId3" Type="http://schemas.openxmlformats.org/officeDocument/2006/relationships/hyperlink" Target="http://www.youtube.com/watch?v=mOcnt6LcMDk"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4.jpg"/></Relationships>
</file>

<file path=ppt/slides/_rels/slide37.xml.rels><?xml version="1.0" encoding="UTF-8" standalone="yes"?>
<Relationships xmlns="http://schemas.openxmlformats.org/package/2006/relationships"><Relationship Id="rId3" Type="http://schemas.openxmlformats.org/officeDocument/2006/relationships/hyperlink" Target="http://www.youtube.com/watch?v=jI7w92_EBzQ"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5.jpg"/></Relationships>
</file>

<file path=ppt/slides/_rels/slide38.xml.rels><?xml version="1.0" encoding="UTF-8" standalone="yes"?>
<Relationships xmlns="http://schemas.openxmlformats.org/package/2006/relationships"><Relationship Id="rId3" Type="http://schemas.openxmlformats.org/officeDocument/2006/relationships/hyperlink" Target="http://www.youtube.com/watch?v=2R1gXD1cOSI"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6.jpg"/></Relationships>
</file>

<file path=ppt/slides/_rels/slide39.xml.rels><?xml version="1.0" encoding="UTF-8" standalone="yes"?>
<Relationships xmlns="http://schemas.openxmlformats.org/package/2006/relationships"><Relationship Id="rId3" Type="http://schemas.openxmlformats.org/officeDocument/2006/relationships/hyperlink" Target="http://www.youtube.com/watch?v=CNgwvJotPoo"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Google Shape;45;p5"/>
          <p:cNvSpPr txBox="1">
            <a:spLocks noGrp="1"/>
          </p:cNvSpPr>
          <p:nvPr>
            <p:ph type="title"/>
          </p:nvPr>
        </p:nvSpPr>
        <p:spPr>
          <a:xfrm>
            <a:off x="329945" y="255270"/>
            <a:ext cx="2582700" cy="492600"/>
          </a:xfrm>
          <a:prstGeom prst="rect">
            <a:avLst/>
          </a:prstGeom>
        </p:spPr>
        <p:txBody>
          <a:bodyPr spcFirstLastPara="1" wrap="square" lIns="0" tIns="0" rIns="0" bIns="0" anchor="t" anchorCtr="0">
            <a:spAutoFit/>
          </a:bodyPr>
          <a:lstStyle/>
          <a:p>
            <a:pPr marL="0" lvl="0" indent="0" algn="l" rtl="0">
              <a:spcBef>
                <a:spcPts val="0"/>
              </a:spcBef>
              <a:spcAft>
                <a:spcPts val="0"/>
              </a:spcAft>
              <a:buNone/>
            </a:pPr>
            <a:r>
              <a:rPr lang="en-CA"/>
              <a:t>Welcome…</a:t>
            </a:r>
            <a:endParaRPr/>
          </a:p>
        </p:txBody>
      </p:sp>
      <p:pic>
        <p:nvPicPr>
          <p:cNvPr id="46" name="Google Shape;46;p5"/>
          <p:cNvPicPr preferRelativeResize="0"/>
          <p:nvPr/>
        </p:nvPicPr>
        <p:blipFill>
          <a:blip r:embed="rId3">
            <a:alphaModFix/>
          </a:blip>
          <a:stretch>
            <a:fillRect/>
          </a:stretch>
        </p:blipFill>
        <p:spPr>
          <a:xfrm>
            <a:off x="4139225" y="468650"/>
            <a:ext cx="4955975" cy="5889974"/>
          </a:xfrm>
          <a:prstGeom prst="rect">
            <a:avLst/>
          </a:prstGeom>
          <a:noFill/>
          <a:ln>
            <a:noFill/>
          </a:ln>
        </p:spPr>
      </p:pic>
      <p:sp>
        <p:nvSpPr>
          <p:cNvPr id="47" name="Google Shape;47;p5"/>
          <p:cNvSpPr txBox="1">
            <a:spLocks noGrp="1"/>
          </p:cNvSpPr>
          <p:nvPr>
            <p:ph type="body" idx="1"/>
          </p:nvPr>
        </p:nvSpPr>
        <p:spPr>
          <a:xfrm>
            <a:off x="211500" y="832275"/>
            <a:ext cx="4249500" cy="5309146"/>
          </a:xfrm>
          <a:prstGeom prst="rect">
            <a:avLst/>
          </a:prstGeom>
        </p:spPr>
        <p:txBody>
          <a:bodyPr spcFirstLastPara="1" wrap="square" lIns="0" tIns="0" rIns="0" bIns="0" anchor="t" anchorCtr="0">
            <a:spAutoFit/>
          </a:bodyPr>
          <a:lstStyle/>
          <a:p>
            <a:pPr marL="0" lvl="0" indent="0" algn="l" rtl="0">
              <a:spcBef>
                <a:spcPts val="600"/>
              </a:spcBef>
              <a:spcAft>
                <a:spcPts val="0"/>
              </a:spcAft>
              <a:buNone/>
            </a:pPr>
            <a:r>
              <a:rPr lang="en-CA" sz="2000" dirty="0"/>
              <a:t>a few things to note before we begin: </a:t>
            </a:r>
            <a:endParaRPr sz="2000" dirty="0"/>
          </a:p>
          <a:p>
            <a:pPr marL="0" lvl="0" indent="0" algn="l" rtl="0">
              <a:spcBef>
                <a:spcPts val="600"/>
              </a:spcBef>
              <a:spcAft>
                <a:spcPts val="0"/>
              </a:spcAft>
              <a:buNone/>
            </a:pPr>
            <a:endParaRPr sz="2000" dirty="0"/>
          </a:p>
          <a:p>
            <a:pPr marL="0" lvl="0" indent="0" algn="l" rtl="0">
              <a:spcBef>
                <a:spcPts val="600"/>
              </a:spcBef>
              <a:spcAft>
                <a:spcPts val="0"/>
              </a:spcAft>
              <a:buNone/>
            </a:pPr>
            <a:r>
              <a:rPr lang="en-CA" sz="2000" dirty="0"/>
              <a:t>Grab a handout</a:t>
            </a:r>
            <a:endParaRPr sz="2000" dirty="0"/>
          </a:p>
          <a:p>
            <a:pPr marL="0" lvl="0" indent="0" algn="l" rtl="0">
              <a:spcBef>
                <a:spcPts val="600"/>
              </a:spcBef>
              <a:spcAft>
                <a:spcPts val="0"/>
              </a:spcAft>
              <a:buNone/>
            </a:pPr>
            <a:endParaRPr sz="2000" dirty="0"/>
          </a:p>
          <a:p>
            <a:pPr marL="0" lvl="0" indent="0" algn="l" rtl="0">
              <a:spcBef>
                <a:spcPts val="600"/>
              </a:spcBef>
              <a:spcAft>
                <a:spcPts val="0"/>
              </a:spcAft>
              <a:buNone/>
            </a:pPr>
            <a:r>
              <a:rPr lang="en-CA" sz="2000" dirty="0"/>
              <a:t>We are having a Post-Secondary </a:t>
            </a:r>
            <a:br>
              <a:rPr lang="en-CA" sz="2000" dirty="0"/>
            </a:br>
            <a:r>
              <a:rPr lang="en-CA" sz="2000" dirty="0"/>
              <a:t>Fair on Nov 3rd →</a:t>
            </a:r>
            <a:endParaRPr sz="2000" dirty="0"/>
          </a:p>
          <a:p>
            <a:pPr marL="0" lvl="0" indent="0" algn="l" rtl="0">
              <a:spcBef>
                <a:spcPts val="600"/>
              </a:spcBef>
              <a:spcAft>
                <a:spcPts val="0"/>
              </a:spcAft>
              <a:buNone/>
            </a:pPr>
            <a:endParaRPr sz="2000" dirty="0"/>
          </a:p>
          <a:p>
            <a:pPr marL="0" lvl="0" indent="0" algn="l" rtl="0">
              <a:spcBef>
                <a:spcPts val="600"/>
              </a:spcBef>
              <a:spcAft>
                <a:spcPts val="0"/>
              </a:spcAft>
              <a:buNone/>
            </a:pPr>
            <a:r>
              <a:rPr lang="en-CA" sz="2000" dirty="0"/>
              <a:t>I</a:t>
            </a:r>
            <a:r>
              <a:rPr lang="en-CA" sz="2000" dirty="0" smtClean="0"/>
              <a:t>f </a:t>
            </a:r>
            <a:r>
              <a:rPr lang="en-CA" sz="2000" dirty="0"/>
              <a:t>you are an SHSM students, attending this session counts as a Reach Ahead (you will need to self-report using the Google Form </a:t>
            </a:r>
            <a:br>
              <a:rPr lang="en-CA" sz="2000" dirty="0"/>
            </a:br>
            <a:r>
              <a:rPr lang="en-CA" sz="2000" dirty="0"/>
              <a:t>on the Google Classroom</a:t>
            </a:r>
            <a:endParaRPr sz="2000" dirty="0"/>
          </a:p>
          <a:p>
            <a:pPr marL="0" lvl="0" indent="0" algn="l" rtl="0">
              <a:spcBef>
                <a:spcPts val="600"/>
              </a:spcBef>
              <a:spcAft>
                <a:spcPts val="0"/>
              </a:spcAft>
              <a:buNone/>
            </a:pPr>
            <a:endParaRPr sz="2000" dirty="0"/>
          </a:p>
          <a:p>
            <a:pPr marL="0" lvl="0" indent="0" algn="l" rtl="0">
              <a:spcBef>
                <a:spcPts val="600"/>
              </a:spcBef>
              <a:spcAft>
                <a:spcPts val="0"/>
              </a:spcAft>
              <a:buNone/>
            </a:pPr>
            <a:r>
              <a:rPr lang="en-CA" sz="2000" dirty="0"/>
              <a:t>This will be shared on the Maple Grads </a:t>
            </a:r>
            <a:r>
              <a:rPr lang="en-CA" sz="2000"/>
              <a:t>Google </a:t>
            </a:r>
            <a:r>
              <a:rPr lang="en-CA" sz="2000" smtClean="0"/>
              <a:t>Classroom</a:t>
            </a:r>
            <a:endParaRPr sz="2000" dirty="0"/>
          </a:p>
        </p:txBody>
      </p:sp>
      <p:pic>
        <p:nvPicPr>
          <p:cNvPr id="48" name="Google Shape;48;p5"/>
          <p:cNvPicPr preferRelativeResize="0"/>
          <p:nvPr/>
        </p:nvPicPr>
        <p:blipFill>
          <a:blip r:embed="rId4">
            <a:alphaModFix/>
          </a:blip>
          <a:stretch>
            <a:fillRect/>
          </a:stretch>
        </p:blipFill>
        <p:spPr>
          <a:xfrm>
            <a:off x="3938484" y="5524400"/>
            <a:ext cx="1267031" cy="126703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Google Shape;53;p6"/>
          <p:cNvSpPr txBox="1">
            <a:spLocks noGrp="1"/>
          </p:cNvSpPr>
          <p:nvPr>
            <p:ph type="title"/>
          </p:nvPr>
        </p:nvSpPr>
        <p:spPr>
          <a:xfrm>
            <a:off x="9128" y="1052736"/>
            <a:ext cx="9134872" cy="75989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4C7E8C"/>
              </a:buClr>
              <a:buSzPct val="100000"/>
              <a:buFont typeface="Arial"/>
              <a:buNone/>
            </a:pPr>
            <a:r>
              <a:rPr lang="en-CA"/>
              <a:t>Applying to </a:t>
            </a:r>
            <a:br>
              <a:rPr lang="en-CA"/>
            </a:br>
            <a:r>
              <a:rPr lang="en-CA"/>
              <a:t>Ontario’s Universities</a:t>
            </a:r>
            <a:endParaRPr/>
          </a:p>
        </p:txBody>
      </p:sp>
      <p:sp>
        <p:nvSpPr>
          <p:cNvPr id="54" name="Google Shape;54;p6"/>
          <p:cNvSpPr txBox="1">
            <a:spLocks noGrp="1"/>
          </p:cNvSpPr>
          <p:nvPr>
            <p:ph type="subTitle" idx="1"/>
          </p:nvPr>
        </p:nvSpPr>
        <p:spPr>
          <a:xfrm>
            <a:off x="9128" y="2132856"/>
            <a:ext cx="9144000" cy="1468677"/>
          </a:xfrm>
          <a:prstGeom prst="rect">
            <a:avLst/>
          </a:prstGeom>
          <a:noFill/>
          <a:ln>
            <a:noFill/>
          </a:ln>
        </p:spPr>
        <p:txBody>
          <a:bodyPr spcFirstLastPara="1" wrap="square" lIns="91425" tIns="45700" rIns="91425" bIns="45700" anchor="t" anchorCtr="0">
            <a:normAutofit fontScale="92500" lnSpcReduction="20000"/>
          </a:bodyPr>
          <a:lstStyle/>
          <a:p>
            <a:pPr marL="0" lvl="0" indent="0" algn="ctr" rtl="0">
              <a:spcBef>
                <a:spcPts val="0"/>
              </a:spcBef>
              <a:spcAft>
                <a:spcPts val="0"/>
              </a:spcAft>
              <a:buClr>
                <a:srgbClr val="595959"/>
              </a:buClr>
              <a:buSzPct val="100000"/>
              <a:buNone/>
            </a:pPr>
            <a:r>
              <a:rPr lang="en-CA"/>
              <a:t>101 Application for </a:t>
            </a:r>
            <a:endParaRPr/>
          </a:p>
          <a:p>
            <a:pPr marL="0" lvl="0" indent="0" algn="ctr" rtl="0">
              <a:spcBef>
                <a:spcPts val="442"/>
              </a:spcBef>
              <a:spcAft>
                <a:spcPts val="0"/>
              </a:spcAft>
              <a:buClr>
                <a:srgbClr val="595959"/>
              </a:buClr>
              <a:buSzPct val="100000"/>
              <a:buNone/>
            </a:pPr>
            <a:r>
              <a:rPr lang="en-CA"/>
              <a:t>Ontario High School Students</a:t>
            </a:r>
            <a:endParaRPr/>
          </a:p>
          <a:p>
            <a:pPr marL="0" lvl="0" indent="0" algn="ctr" rtl="0">
              <a:spcBef>
                <a:spcPts val="442"/>
              </a:spcBef>
              <a:spcAft>
                <a:spcPts val="0"/>
              </a:spcAft>
              <a:buClr>
                <a:srgbClr val="595959"/>
              </a:buClr>
              <a:buSzPct val="100000"/>
              <a:buNone/>
            </a:pPr>
            <a:endParaRPr/>
          </a:p>
          <a:p>
            <a:pPr marL="0" lvl="0" indent="0" algn="ctr" rtl="0">
              <a:spcBef>
                <a:spcPts val="442"/>
              </a:spcBef>
              <a:spcAft>
                <a:spcPts val="0"/>
              </a:spcAft>
              <a:buClr>
                <a:srgbClr val="595959"/>
              </a:buClr>
              <a:buSzPct val="100000"/>
              <a:buNone/>
            </a:pPr>
            <a:r>
              <a:rPr lang="en-CA" b="1" u="sng">
                <a:solidFill>
                  <a:schemeClr val="hlink"/>
                </a:solidFill>
                <a:hlinkClick r:id="rId3"/>
              </a:rPr>
              <a:t>www.ouac.on.ca/ouac-101</a:t>
            </a:r>
            <a:endParaRPr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7"/>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4C7E8C"/>
              </a:buClr>
              <a:buSzPts val="3600"/>
              <a:buFont typeface="Arial"/>
              <a:buNone/>
            </a:pPr>
            <a:r>
              <a:rPr lang="en-CA"/>
              <a:t>Step 1:</a:t>
            </a:r>
            <a:br>
              <a:rPr lang="en-CA"/>
            </a:br>
            <a:r>
              <a:rPr lang="en-CA"/>
              <a:t>Get Your OUAC Access Codes</a:t>
            </a:r>
            <a:endParaRPr/>
          </a:p>
        </p:txBody>
      </p:sp>
      <p:sp>
        <p:nvSpPr>
          <p:cNvPr id="61" name="Google Shape;61;p7"/>
          <p:cNvSpPr txBox="1">
            <a:spLocks noGrp="1"/>
          </p:cNvSpPr>
          <p:nvPr>
            <p:ph type="body" idx="1"/>
          </p:nvPr>
        </p:nvSpPr>
        <p:spPr>
          <a:xfrm>
            <a:off x="1043608" y="1600200"/>
            <a:ext cx="7643192" cy="45259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200"/>
              <a:buNone/>
            </a:pPr>
            <a:r>
              <a:rPr lang="en-CA" sz="2200">
                <a:latin typeface="Arial"/>
                <a:ea typeface="Arial"/>
                <a:cs typeface="Arial"/>
                <a:sym typeface="Arial"/>
              </a:rPr>
              <a:t>Your access codes include a:</a:t>
            </a:r>
            <a:endParaRPr/>
          </a:p>
          <a:p>
            <a:pPr marL="0" lvl="0" indent="0" algn="l" rtl="0">
              <a:spcBef>
                <a:spcPts val="0"/>
              </a:spcBef>
              <a:spcAft>
                <a:spcPts val="0"/>
              </a:spcAft>
              <a:buClr>
                <a:schemeClr val="dk1"/>
              </a:buClr>
              <a:buSzPts val="2200"/>
              <a:buNone/>
            </a:pPr>
            <a:endParaRPr sz="2200">
              <a:latin typeface="Arial"/>
              <a:ea typeface="Arial"/>
              <a:cs typeface="Arial"/>
              <a:sym typeface="Arial"/>
            </a:endParaRPr>
          </a:p>
          <a:p>
            <a:pPr marL="0" lvl="0" indent="0" algn="l" rtl="0">
              <a:spcBef>
                <a:spcPts val="0"/>
              </a:spcBef>
              <a:spcAft>
                <a:spcPts val="0"/>
              </a:spcAft>
              <a:buClr>
                <a:schemeClr val="dk1"/>
              </a:buClr>
              <a:buSzPts val="2200"/>
              <a:buChar char="•"/>
            </a:pPr>
            <a:r>
              <a:rPr lang="en-CA" sz="2200" b="1">
                <a:latin typeface="Arial"/>
                <a:ea typeface="Arial"/>
                <a:cs typeface="Arial"/>
                <a:sym typeface="Arial"/>
              </a:rPr>
              <a:t>Temporary PIN </a:t>
            </a:r>
            <a:endParaRPr/>
          </a:p>
          <a:p>
            <a:pPr marL="0" lvl="0" indent="0" algn="l" rtl="0">
              <a:spcBef>
                <a:spcPts val="0"/>
              </a:spcBef>
              <a:spcAft>
                <a:spcPts val="0"/>
              </a:spcAft>
              <a:buClr>
                <a:schemeClr val="dk1"/>
              </a:buClr>
              <a:buSzPts val="2200"/>
              <a:buChar char="•"/>
            </a:pPr>
            <a:r>
              <a:rPr lang="en-CA" sz="2200" b="1">
                <a:latin typeface="Arial"/>
                <a:ea typeface="Arial"/>
                <a:cs typeface="Arial"/>
                <a:sym typeface="Arial"/>
              </a:rPr>
              <a:t>School Number</a:t>
            </a:r>
            <a:endParaRPr/>
          </a:p>
          <a:p>
            <a:pPr marL="0" lvl="0" indent="0" algn="l" rtl="0">
              <a:spcBef>
                <a:spcPts val="0"/>
              </a:spcBef>
              <a:spcAft>
                <a:spcPts val="0"/>
              </a:spcAft>
              <a:buClr>
                <a:schemeClr val="dk1"/>
              </a:buClr>
              <a:buSzPts val="2200"/>
              <a:buChar char="•"/>
            </a:pPr>
            <a:r>
              <a:rPr lang="en-CA" sz="2200" b="1">
                <a:latin typeface="Arial"/>
                <a:ea typeface="Arial"/>
                <a:cs typeface="Arial"/>
                <a:sym typeface="Arial"/>
              </a:rPr>
              <a:t>Student Number</a:t>
            </a:r>
            <a:endParaRPr/>
          </a:p>
          <a:p>
            <a:pPr marL="0" lvl="0" indent="139700" algn="l" rtl="0">
              <a:spcBef>
                <a:spcPts val="0"/>
              </a:spcBef>
              <a:spcAft>
                <a:spcPts val="0"/>
              </a:spcAft>
              <a:buClr>
                <a:schemeClr val="dk1"/>
              </a:buClr>
              <a:buSzPts val="2200"/>
              <a:buFont typeface="Noto Sans Symbols"/>
              <a:buNone/>
            </a:pPr>
            <a:endParaRPr sz="2200">
              <a:latin typeface="Arial"/>
              <a:ea typeface="Arial"/>
              <a:cs typeface="Arial"/>
              <a:sym typeface="Arial"/>
            </a:endParaRPr>
          </a:p>
          <a:p>
            <a:pPr marL="0" lvl="0" indent="0" algn="l" rtl="0">
              <a:spcBef>
                <a:spcPts val="0"/>
              </a:spcBef>
              <a:spcAft>
                <a:spcPts val="0"/>
              </a:spcAft>
              <a:buClr>
                <a:schemeClr val="dk1"/>
              </a:buClr>
              <a:buSzPts val="2200"/>
              <a:buNone/>
            </a:pPr>
            <a:r>
              <a:rPr lang="en-CA" sz="2200">
                <a:latin typeface="Arial"/>
                <a:ea typeface="Arial"/>
                <a:cs typeface="Arial"/>
                <a:sym typeface="Arial"/>
              </a:rPr>
              <a:t>These codes allow you </a:t>
            </a:r>
            <a:endParaRPr/>
          </a:p>
          <a:p>
            <a:pPr marL="0" lvl="0" indent="0" algn="l" rtl="0">
              <a:spcBef>
                <a:spcPts val="0"/>
              </a:spcBef>
              <a:spcAft>
                <a:spcPts val="0"/>
              </a:spcAft>
              <a:buClr>
                <a:schemeClr val="dk1"/>
              </a:buClr>
              <a:buSzPts val="2200"/>
              <a:buNone/>
            </a:pPr>
            <a:r>
              <a:rPr lang="en-CA" sz="2200">
                <a:latin typeface="Arial"/>
                <a:ea typeface="Arial"/>
                <a:cs typeface="Arial"/>
                <a:sym typeface="Arial"/>
              </a:rPr>
              <a:t>to access your 101 application.</a:t>
            </a:r>
            <a:endParaRPr sz="2200">
              <a:latin typeface="Arial"/>
              <a:ea typeface="Arial"/>
              <a:cs typeface="Arial"/>
              <a:sym typeface="Arial"/>
            </a:endParaRPr>
          </a:p>
        </p:txBody>
      </p:sp>
      <p:sp>
        <p:nvSpPr>
          <p:cNvPr id="62" name="Google Shape;62;p7" descr="Your PIN is confidential! Don’t share it with anyone else.&#10;"/>
          <p:cNvSpPr/>
          <p:nvPr/>
        </p:nvSpPr>
        <p:spPr>
          <a:xfrm>
            <a:off x="6182608" y="4005064"/>
            <a:ext cx="2520280" cy="1951107"/>
          </a:xfrm>
          <a:prstGeom prst="rect">
            <a:avLst/>
          </a:prstGeom>
          <a:solidFill>
            <a:srgbClr val="B6DDE7"/>
          </a:solidFill>
          <a:ln w="38100" cap="flat" cmpd="sng">
            <a:solidFill>
              <a:srgbClr val="215968"/>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CA" sz="2000" b="0" i="0" u="none" strike="noStrike" cap="none">
                <a:solidFill>
                  <a:schemeClr val="dk2"/>
                </a:solidFill>
                <a:latin typeface="Arial"/>
                <a:ea typeface="Arial"/>
                <a:cs typeface="Arial"/>
                <a:sym typeface="Arial"/>
              </a:rPr>
              <a:t/>
            </a:r>
            <a:br>
              <a:rPr lang="en-CA" sz="2000" b="0" i="0" u="none" strike="noStrike" cap="none">
                <a:solidFill>
                  <a:schemeClr val="dk2"/>
                </a:solidFill>
                <a:latin typeface="Arial"/>
                <a:ea typeface="Arial"/>
                <a:cs typeface="Arial"/>
                <a:sym typeface="Arial"/>
              </a:rPr>
            </a:br>
            <a:r>
              <a:rPr lang="en-CA" sz="2000" b="1" i="0" u="none" strike="noStrike" cap="none">
                <a:solidFill>
                  <a:schemeClr val="dk1"/>
                </a:solidFill>
                <a:latin typeface="Arial"/>
                <a:ea typeface="Arial"/>
                <a:cs typeface="Arial"/>
                <a:sym typeface="Arial"/>
              </a:rPr>
              <a:t>Your PIN is confidential! </a:t>
            </a:r>
            <a:endParaRPr/>
          </a:p>
          <a:p>
            <a:pPr marL="0" marR="0" lvl="0" indent="0" algn="ctr" rtl="0">
              <a:spcBef>
                <a:spcPts val="0"/>
              </a:spcBef>
              <a:spcAft>
                <a:spcPts val="0"/>
              </a:spcAft>
              <a:buNone/>
            </a:pPr>
            <a:r>
              <a:rPr lang="en-CA" sz="2000" b="0" i="0" u="none" strike="noStrike" cap="none">
                <a:solidFill>
                  <a:schemeClr val="dk1"/>
                </a:solidFill>
                <a:latin typeface="Arial"/>
                <a:ea typeface="Arial"/>
                <a:cs typeface="Arial"/>
                <a:sym typeface="Arial"/>
              </a:rPr>
              <a:t>Don’t share it with anyone else.</a:t>
            </a:r>
            <a:endParaRPr/>
          </a:p>
          <a:p>
            <a:pPr marL="0" marR="0" lvl="0" indent="0" algn="ctr" rtl="0">
              <a:spcBef>
                <a:spcPts val="0"/>
              </a:spcBef>
              <a:spcAft>
                <a:spcPts val="0"/>
              </a:spcAft>
              <a:buNone/>
            </a:pPr>
            <a:endParaRPr sz="1800" b="1" i="0" u="none" strike="noStrike" cap="none">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8"/>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4C7E8C"/>
              </a:buClr>
              <a:buSzPts val="3600"/>
              <a:buFont typeface="Arial"/>
              <a:buNone/>
            </a:pPr>
            <a:r>
              <a:rPr lang="en-CA" sz="3600"/>
              <a:t>Step 2: </a:t>
            </a:r>
            <a:br>
              <a:rPr lang="en-CA" sz="3600"/>
            </a:br>
            <a:r>
              <a:rPr lang="en-CA" sz="3600"/>
              <a:t>Research Your University Options</a:t>
            </a:r>
            <a:endParaRPr/>
          </a:p>
        </p:txBody>
      </p:sp>
      <p:sp>
        <p:nvSpPr>
          <p:cNvPr id="69" name="Google Shape;69;p8"/>
          <p:cNvSpPr txBox="1">
            <a:spLocks noGrp="1"/>
          </p:cNvSpPr>
          <p:nvPr>
            <p:ph type="body" idx="1"/>
          </p:nvPr>
        </p:nvSpPr>
        <p:spPr>
          <a:xfrm>
            <a:off x="1043608" y="1600200"/>
            <a:ext cx="7643192" cy="4525963"/>
          </a:xfrm>
          <a:prstGeom prst="rect">
            <a:avLst/>
          </a:prstGeom>
          <a:noFill/>
          <a:ln>
            <a:noFill/>
          </a:ln>
        </p:spPr>
        <p:txBody>
          <a:bodyPr spcFirstLastPara="1" wrap="square" lIns="91425" tIns="45700" rIns="91425" bIns="45700" anchor="t" anchorCtr="0">
            <a:normAutofit/>
          </a:bodyPr>
          <a:lstStyle/>
          <a:p>
            <a:pPr marL="457200" lvl="3" indent="-457200" algn="l" rtl="0">
              <a:spcBef>
                <a:spcPts val="0"/>
              </a:spcBef>
              <a:spcAft>
                <a:spcPts val="0"/>
              </a:spcAft>
              <a:buClr>
                <a:schemeClr val="dk1"/>
              </a:buClr>
              <a:buSzPts val="2200"/>
              <a:buFont typeface="Arial"/>
              <a:buChar char="•"/>
            </a:pPr>
            <a:r>
              <a:rPr lang="en-CA" sz="2200">
                <a:latin typeface="Arial"/>
                <a:ea typeface="Arial"/>
                <a:cs typeface="Arial"/>
                <a:sym typeface="Arial"/>
              </a:rPr>
              <a:t>Visit </a:t>
            </a:r>
            <a:r>
              <a:rPr lang="en-CA" sz="2200" b="1">
                <a:latin typeface="Arial"/>
                <a:ea typeface="Arial"/>
                <a:cs typeface="Arial"/>
                <a:sym typeface="Arial"/>
              </a:rPr>
              <a:t>OUInfo</a:t>
            </a:r>
            <a:r>
              <a:rPr lang="en-CA" sz="2200">
                <a:latin typeface="Arial"/>
                <a:ea typeface="Arial"/>
                <a:cs typeface="Arial"/>
                <a:sym typeface="Arial"/>
              </a:rPr>
              <a:t> (</a:t>
            </a:r>
            <a:r>
              <a:rPr lang="en-CA" sz="2200" u="sng">
                <a:solidFill>
                  <a:schemeClr val="hlink"/>
                </a:solidFill>
                <a:latin typeface="Arial"/>
                <a:ea typeface="Arial"/>
                <a:cs typeface="Arial"/>
                <a:sym typeface="Arial"/>
                <a:hlinkClick r:id="rId3"/>
              </a:rPr>
              <a:t>www.ontariouniversitiesinfo.ca</a:t>
            </a:r>
            <a:r>
              <a:rPr lang="en-CA" sz="2200">
                <a:latin typeface="Arial"/>
                <a:ea typeface="Arial"/>
                <a:cs typeface="Arial"/>
                <a:sym typeface="Arial"/>
              </a:rPr>
              <a:t>) to see what each university has to offer.</a:t>
            </a:r>
            <a:endParaRPr/>
          </a:p>
          <a:p>
            <a:pPr marL="457200" lvl="3" indent="-457200" algn="l" rtl="0">
              <a:spcBef>
                <a:spcPts val="1100"/>
              </a:spcBef>
              <a:spcAft>
                <a:spcPts val="0"/>
              </a:spcAft>
              <a:buClr>
                <a:schemeClr val="dk1"/>
              </a:buClr>
              <a:buSzPts val="2200"/>
              <a:buFont typeface="Arial"/>
              <a:buChar char="•"/>
            </a:pPr>
            <a:r>
              <a:rPr lang="en-CA" sz="2200">
                <a:latin typeface="Arial"/>
                <a:ea typeface="Arial"/>
                <a:cs typeface="Arial"/>
                <a:sym typeface="Arial"/>
              </a:rPr>
              <a:t>Read the </a:t>
            </a:r>
            <a:r>
              <a:rPr lang="en-CA" sz="2200" b="1">
                <a:latin typeface="Arial"/>
                <a:ea typeface="Arial"/>
                <a:cs typeface="Arial"/>
                <a:sym typeface="Arial"/>
              </a:rPr>
              <a:t>101 Application Guide</a:t>
            </a:r>
            <a:r>
              <a:rPr lang="en-CA" sz="2200">
                <a:latin typeface="Arial"/>
                <a:ea typeface="Arial"/>
                <a:cs typeface="Arial"/>
                <a:sym typeface="Arial"/>
              </a:rPr>
              <a:t> (available at </a:t>
            </a:r>
            <a:r>
              <a:rPr lang="en-CA" sz="2200" u="sng">
                <a:solidFill>
                  <a:schemeClr val="hlink"/>
                </a:solidFill>
                <a:latin typeface="Arial"/>
                <a:ea typeface="Arial"/>
                <a:cs typeface="Arial"/>
                <a:sym typeface="Arial"/>
                <a:hlinkClick r:id="rId4"/>
              </a:rPr>
              <a:t>www.ouac.on.ca/guide/101-guide</a:t>
            </a:r>
            <a:r>
              <a:rPr lang="en-CA" sz="2200">
                <a:latin typeface="Arial"/>
                <a:ea typeface="Arial"/>
                <a:cs typeface="Arial"/>
                <a:sym typeface="Arial"/>
              </a:rPr>
              <a:t>) for up-to-date information about universities and their programs.</a:t>
            </a:r>
            <a:endParaRPr/>
          </a:p>
          <a:p>
            <a:pPr marL="457200" lvl="3" indent="-457200" algn="l" rtl="0">
              <a:spcBef>
                <a:spcPts val="1100"/>
              </a:spcBef>
              <a:spcAft>
                <a:spcPts val="0"/>
              </a:spcAft>
              <a:buClr>
                <a:schemeClr val="dk1"/>
              </a:buClr>
              <a:buSzPts val="2200"/>
              <a:buFont typeface="Arial"/>
              <a:buChar char="•"/>
            </a:pPr>
            <a:r>
              <a:rPr lang="en-CA" sz="2200">
                <a:latin typeface="Arial"/>
                <a:ea typeface="Arial"/>
                <a:cs typeface="Arial"/>
                <a:sym typeface="Arial"/>
              </a:rPr>
              <a:t>Check out university publications and websites.</a:t>
            </a:r>
            <a:endParaRPr/>
          </a:p>
          <a:p>
            <a:pPr marL="457200" lvl="3" indent="-457200" algn="l" rtl="0">
              <a:spcBef>
                <a:spcPts val="1100"/>
              </a:spcBef>
              <a:spcAft>
                <a:spcPts val="0"/>
              </a:spcAft>
              <a:buClr>
                <a:schemeClr val="dk1"/>
              </a:buClr>
              <a:buSzPts val="2200"/>
              <a:buFont typeface="Arial"/>
              <a:buChar char="•"/>
            </a:pPr>
            <a:r>
              <a:rPr lang="en-CA" sz="2200">
                <a:latin typeface="Arial"/>
                <a:ea typeface="Arial"/>
                <a:cs typeface="Arial"/>
                <a:sym typeface="Arial"/>
              </a:rPr>
              <a:t>Talk to counsellors, family, teachers and friends.</a:t>
            </a:r>
            <a:endParaRPr/>
          </a:p>
          <a:p>
            <a:pPr marL="457200" lvl="3" indent="-457200" algn="l" rtl="0">
              <a:spcBef>
                <a:spcPts val="1100"/>
              </a:spcBef>
              <a:spcAft>
                <a:spcPts val="0"/>
              </a:spcAft>
              <a:buClr>
                <a:schemeClr val="dk1"/>
              </a:buClr>
              <a:buSzPts val="2200"/>
              <a:buFont typeface="Arial"/>
              <a:buChar char="•"/>
            </a:pPr>
            <a:r>
              <a:rPr lang="en-CA" sz="2200">
                <a:latin typeface="Arial"/>
                <a:ea typeface="Arial"/>
                <a:cs typeface="Arial"/>
                <a:sym typeface="Arial"/>
              </a:rPr>
              <a:t>Write down your program choices and codes and keep them handy.</a:t>
            </a:r>
            <a:endParaRPr/>
          </a:p>
          <a:p>
            <a:pPr marL="342900" lvl="0" indent="-165100" algn="l" rtl="0">
              <a:spcBef>
                <a:spcPts val="560"/>
              </a:spcBef>
              <a:spcAft>
                <a:spcPts val="0"/>
              </a:spcAft>
              <a:buClr>
                <a:schemeClr val="dk1"/>
              </a:buClr>
              <a:buSzPts val="2800"/>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9"/>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7E8C"/>
              </a:buClr>
              <a:buSzPts val="3600"/>
              <a:buFont typeface="Arial"/>
              <a:buNone/>
            </a:pPr>
            <a:r>
              <a:rPr lang="en-CA"/>
              <a:t>Step 3: Mark Your Calendar</a:t>
            </a:r>
            <a:endParaRPr/>
          </a:p>
        </p:txBody>
      </p:sp>
      <p:sp>
        <p:nvSpPr>
          <p:cNvPr id="76" name="Google Shape;76;p9"/>
          <p:cNvSpPr txBox="1">
            <a:spLocks noGrp="1"/>
          </p:cNvSpPr>
          <p:nvPr>
            <p:ph type="body" idx="1"/>
          </p:nvPr>
        </p:nvSpPr>
        <p:spPr>
          <a:xfrm>
            <a:off x="1043608" y="1600200"/>
            <a:ext cx="7643192" cy="4525963"/>
          </a:xfrm>
          <a:prstGeom prst="rect">
            <a:avLst/>
          </a:prstGeom>
          <a:noFill/>
          <a:ln>
            <a:noFill/>
          </a:ln>
        </p:spPr>
        <p:txBody>
          <a:bodyPr spcFirstLastPara="1" wrap="square" lIns="91425" tIns="45700" rIns="91425" bIns="45700" anchor="t" anchorCtr="0">
            <a:normAutofit/>
          </a:bodyPr>
          <a:lstStyle/>
          <a:p>
            <a:pPr marL="457200" lvl="3" indent="-457200" algn="l" rtl="0">
              <a:spcBef>
                <a:spcPts val="0"/>
              </a:spcBef>
              <a:spcAft>
                <a:spcPts val="0"/>
              </a:spcAft>
              <a:buClr>
                <a:schemeClr val="dk1"/>
              </a:buClr>
              <a:buSzPts val="2200"/>
              <a:buFont typeface="Arial"/>
              <a:buChar char="•"/>
            </a:pPr>
            <a:r>
              <a:rPr lang="en-CA" sz="2200" b="1"/>
              <a:t>October/November 2022: </a:t>
            </a:r>
            <a:r>
              <a:rPr lang="en-CA" sz="2200"/>
              <a:t>Receive your access codes for the 101 application. </a:t>
            </a:r>
            <a:endParaRPr/>
          </a:p>
          <a:p>
            <a:pPr marL="457200" lvl="3" indent="-457200" algn="l" rtl="0">
              <a:spcBef>
                <a:spcPts val="1100"/>
              </a:spcBef>
              <a:spcAft>
                <a:spcPts val="0"/>
              </a:spcAft>
              <a:buClr>
                <a:schemeClr val="dk1"/>
              </a:buClr>
              <a:buSzPts val="2200"/>
              <a:buFont typeface="Arial"/>
              <a:buChar char="•"/>
            </a:pPr>
            <a:r>
              <a:rPr lang="en-CA" sz="2200" b="1"/>
              <a:t>January 12, 2023: </a:t>
            </a:r>
            <a:r>
              <a:rPr lang="en-CA" sz="2200"/>
              <a:t>Deadline to submit your completed application to the OUAC.</a:t>
            </a:r>
            <a:endParaRPr sz="2200"/>
          </a:p>
          <a:p>
            <a:pPr marL="457200" lvl="3" indent="-457200" algn="l" rtl="0">
              <a:spcBef>
                <a:spcPts val="1100"/>
              </a:spcBef>
              <a:spcAft>
                <a:spcPts val="0"/>
              </a:spcAft>
              <a:buClr>
                <a:schemeClr val="dk1"/>
              </a:buClr>
              <a:buSzPts val="2200"/>
              <a:buFont typeface="Arial"/>
              <a:buChar char="•"/>
            </a:pPr>
            <a:r>
              <a:rPr lang="en-CA" sz="2200" b="1"/>
              <a:t>May 29, 2023: </a:t>
            </a:r>
            <a:r>
              <a:rPr lang="en-CA" sz="2200"/>
              <a:t>Last day you can expect a response from an Ontario university if you applied by the January 12th deadline.</a:t>
            </a:r>
            <a:endParaRPr/>
          </a:p>
          <a:p>
            <a:pPr marL="457200" lvl="3" indent="-457200" algn="l" rtl="0">
              <a:spcBef>
                <a:spcPts val="1100"/>
              </a:spcBef>
              <a:spcAft>
                <a:spcPts val="0"/>
              </a:spcAft>
              <a:buClr>
                <a:schemeClr val="dk1"/>
              </a:buClr>
              <a:buSzPts val="2200"/>
              <a:buFont typeface="Arial"/>
              <a:buChar char="•"/>
            </a:pPr>
            <a:r>
              <a:rPr lang="en-CA" sz="2200" b="1"/>
              <a:t>June 1, 2023: </a:t>
            </a:r>
            <a:r>
              <a:rPr lang="en-CA" sz="2200"/>
              <a:t>The earliest day you may be required to respond to an offer and give a financial commitment (e.g., registration or residence deposit, etc.).</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0"/>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7E8C"/>
              </a:buClr>
              <a:buSzPts val="3600"/>
              <a:buFont typeface="Arial"/>
              <a:buNone/>
            </a:pPr>
            <a:r>
              <a:rPr lang="en-CA"/>
              <a:t>Step 4: Apply! </a:t>
            </a:r>
            <a:endParaRPr/>
          </a:p>
        </p:txBody>
      </p:sp>
      <p:grpSp>
        <p:nvGrpSpPr>
          <p:cNvPr id="83" name="Google Shape;83;p10" descr="OUAC home page with Undergrad 101 area circled."/>
          <p:cNvGrpSpPr/>
          <p:nvPr/>
        </p:nvGrpSpPr>
        <p:grpSpPr>
          <a:xfrm>
            <a:off x="1907704" y="1484784"/>
            <a:ext cx="5837820" cy="4320480"/>
            <a:chOff x="1907704" y="1484784"/>
            <a:chExt cx="5837820" cy="4320480"/>
          </a:xfrm>
        </p:grpSpPr>
        <p:pic>
          <p:nvPicPr>
            <p:cNvPr id="84" name="Google Shape;84;p10"/>
            <p:cNvPicPr preferRelativeResize="0"/>
            <p:nvPr/>
          </p:nvPicPr>
          <p:blipFill rotWithShape="1">
            <a:blip r:embed="rId3">
              <a:alphaModFix/>
            </a:blip>
            <a:srcRect l="587" t="1623" r="764" b="1624"/>
            <a:stretch/>
          </p:blipFill>
          <p:spPr>
            <a:xfrm>
              <a:off x="1984884" y="1484784"/>
              <a:ext cx="5760640" cy="4320480"/>
            </a:xfrm>
            <a:prstGeom prst="rect">
              <a:avLst/>
            </a:prstGeom>
            <a:noFill/>
            <a:ln w="9525" cap="flat" cmpd="sng">
              <a:solidFill>
                <a:schemeClr val="dk1"/>
              </a:solidFill>
              <a:prstDash val="solid"/>
              <a:round/>
              <a:headEnd type="none" w="sm" len="sm"/>
              <a:tailEnd type="none" w="sm" len="sm"/>
            </a:ln>
          </p:spPr>
        </p:pic>
        <p:sp>
          <p:nvSpPr>
            <p:cNvPr id="85" name="Google Shape;85;p10"/>
            <p:cNvSpPr/>
            <p:nvPr/>
          </p:nvSpPr>
          <p:spPr>
            <a:xfrm>
              <a:off x="1907704" y="2924944"/>
              <a:ext cx="2088232" cy="1440160"/>
            </a:xfrm>
            <a:prstGeom prst="ellipse">
              <a:avLst/>
            </a:prstGeom>
            <a:noFill/>
            <a:ln w="3810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86" name="Google Shape;86;p10" descr="Access the application at: www.ouac.on.ca.&#10;"/>
          <p:cNvSpPr/>
          <p:nvPr/>
        </p:nvSpPr>
        <p:spPr>
          <a:xfrm>
            <a:off x="4865204" y="4725144"/>
            <a:ext cx="3964592" cy="810233"/>
          </a:xfrm>
          <a:prstGeom prst="rect">
            <a:avLst/>
          </a:prstGeom>
          <a:solidFill>
            <a:srgbClr val="B6DDE7"/>
          </a:solidFill>
          <a:ln w="38100" cap="flat" cmpd="sng">
            <a:solidFill>
              <a:srgbClr val="215968"/>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CA" sz="2000" b="1" i="0" u="none" strike="noStrike" cap="none">
                <a:solidFill>
                  <a:schemeClr val="dk2"/>
                </a:solidFill>
                <a:latin typeface="Arial"/>
                <a:ea typeface="Arial"/>
                <a:cs typeface="Arial"/>
                <a:sym typeface="Arial"/>
              </a:rPr>
              <a:t/>
            </a:r>
            <a:br>
              <a:rPr lang="en-CA" sz="2000" b="1" i="0" u="none" strike="noStrike" cap="none">
                <a:solidFill>
                  <a:schemeClr val="dk2"/>
                </a:solidFill>
                <a:latin typeface="Arial"/>
                <a:ea typeface="Arial"/>
                <a:cs typeface="Arial"/>
                <a:sym typeface="Arial"/>
              </a:rPr>
            </a:br>
            <a:r>
              <a:rPr lang="en-CA" sz="2000" b="0" i="0" u="none" strike="noStrike" cap="none">
                <a:solidFill>
                  <a:schemeClr val="dk1"/>
                </a:solidFill>
                <a:latin typeface="Arial"/>
                <a:ea typeface="Arial"/>
                <a:cs typeface="Arial"/>
                <a:sym typeface="Arial"/>
              </a:rPr>
              <a:t>Access the application at: </a:t>
            </a:r>
            <a:r>
              <a:rPr lang="en-CA" sz="2000" b="1" i="0" u="sng" strike="noStrike" cap="none">
                <a:solidFill>
                  <a:schemeClr val="dk1"/>
                </a:solidFill>
                <a:latin typeface="Arial"/>
                <a:ea typeface="Arial"/>
                <a:cs typeface="Arial"/>
                <a:sym typeface="Aria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www.ouac.on.ca</a:t>
            </a:r>
            <a:r>
              <a:rPr lang="en-CA" sz="2000" b="1" i="0" u="none" strike="noStrike" cap="none">
                <a:solidFill>
                  <a:schemeClr val="dk1"/>
                </a:solidFill>
                <a:latin typeface="Arial"/>
                <a:ea typeface="Arial"/>
                <a:cs typeface="Arial"/>
                <a:sym typeface="Arial"/>
              </a:rPr>
              <a:t>.</a:t>
            </a:r>
            <a:endParaRPr/>
          </a:p>
          <a:p>
            <a:pPr marL="0" marR="0" lvl="0" indent="0" algn="ctr" rtl="0">
              <a:spcBef>
                <a:spcPts val="0"/>
              </a:spcBef>
              <a:spcAft>
                <a:spcPts val="0"/>
              </a:spcAft>
              <a:buNone/>
            </a:pPr>
            <a:endParaRPr sz="1800" b="1" i="0" u="none" strike="noStrike" cap="none">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1"/>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7E8C"/>
              </a:buClr>
              <a:buSzPts val="3600"/>
              <a:buFont typeface="Arial"/>
              <a:buNone/>
            </a:pPr>
            <a:r>
              <a:rPr lang="en-CA"/>
              <a:t>Let’s Get Started!</a:t>
            </a:r>
            <a:endParaRPr/>
          </a:p>
        </p:txBody>
      </p:sp>
      <p:grpSp>
        <p:nvGrpSpPr>
          <p:cNvPr id="93" name="Google Shape;93;p11" descr="101 page on the OUAC website with &quot;Go to Application&quot; button circled."/>
          <p:cNvGrpSpPr/>
          <p:nvPr/>
        </p:nvGrpSpPr>
        <p:grpSpPr>
          <a:xfrm>
            <a:off x="1140679" y="1196752"/>
            <a:ext cx="6887705" cy="4911724"/>
            <a:chOff x="1140679" y="1196752"/>
            <a:chExt cx="6887705" cy="4911724"/>
          </a:xfrm>
        </p:grpSpPr>
        <p:pic>
          <p:nvPicPr>
            <p:cNvPr id="94" name="Google Shape;94;p11"/>
            <p:cNvPicPr preferRelativeResize="0"/>
            <p:nvPr/>
          </p:nvPicPr>
          <p:blipFill rotWithShape="1">
            <a:blip r:embed="rId3">
              <a:alphaModFix/>
            </a:blip>
            <a:srcRect/>
            <a:stretch/>
          </p:blipFill>
          <p:spPr>
            <a:xfrm>
              <a:off x="1140679" y="1196752"/>
              <a:ext cx="6887705" cy="4911724"/>
            </a:xfrm>
            <a:prstGeom prst="rect">
              <a:avLst/>
            </a:prstGeom>
            <a:noFill/>
            <a:ln w="9525" cap="flat" cmpd="sng">
              <a:solidFill>
                <a:schemeClr val="dk1"/>
              </a:solidFill>
              <a:prstDash val="solid"/>
              <a:round/>
              <a:headEnd type="none" w="sm" len="sm"/>
              <a:tailEnd type="none" w="sm" len="sm"/>
            </a:ln>
          </p:spPr>
        </p:pic>
        <p:sp>
          <p:nvSpPr>
            <p:cNvPr id="95" name="Google Shape;95;p11"/>
            <p:cNvSpPr/>
            <p:nvPr/>
          </p:nvSpPr>
          <p:spPr>
            <a:xfrm>
              <a:off x="1187624" y="5661248"/>
              <a:ext cx="1119348" cy="360040"/>
            </a:xfrm>
            <a:prstGeom prst="ellipse">
              <a:avLst/>
            </a:prstGeom>
            <a:noFill/>
            <a:ln w="5715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96" name="Google Shape;96;p11" descr="Access the application directly at: www.ouac.on.ca/ouac-101."/>
          <p:cNvSpPr/>
          <p:nvPr/>
        </p:nvSpPr>
        <p:spPr>
          <a:xfrm>
            <a:off x="4067944" y="3429000"/>
            <a:ext cx="4824536" cy="810233"/>
          </a:xfrm>
          <a:prstGeom prst="rect">
            <a:avLst/>
          </a:prstGeom>
          <a:solidFill>
            <a:srgbClr val="B6DDE7"/>
          </a:solidFill>
          <a:ln w="38100" cap="flat" cmpd="sng">
            <a:solidFill>
              <a:srgbClr val="215968"/>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CA" sz="2000" b="1" i="0" u="none" strike="noStrike" cap="none">
                <a:solidFill>
                  <a:schemeClr val="dk2"/>
                </a:solidFill>
                <a:latin typeface="Arial"/>
                <a:ea typeface="Arial"/>
                <a:cs typeface="Arial"/>
                <a:sym typeface="Arial"/>
              </a:rPr>
              <a:t/>
            </a:r>
            <a:br>
              <a:rPr lang="en-CA" sz="2000" b="1" i="0" u="none" strike="noStrike" cap="none">
                <a:solidFill>
                  <a:schemeClr val="dk2"/>
                </a:solidFill>
                <a:latin typeface="Arial"/>
                <a:ea typeface="Arial"/>
                <a:cs typeface="Arial"/>
                <a:sym typeface="Arial"/>
              </a:rPr>
            </a:br>
            <a:r>
              <a:rPr lang="en-CA" sz="2000" b="0" i="0" u="none" strike="noStrike" cap="none">
                <a:solidFill>
                  <a:schemeClr val="dk1"/>
                </a:solidFill>
                <a:latin typeface="Arial"/>
                <a:ea typeface="Arial"/>
                <a:cs typeface="Arial"/>
                <a:sym typeface="Arial"/>
              </a:rPr>
              <a:t>Access the application at: </a:t>
            </a:r>
            <a:r>
              <a:rPr lang="en-CA" sz="2000" b="1" i="0" u="sng" strike="noStrike" cap="none">
                <a:solidFill>
                  <a:schemeClr val="dk1"/>
                </a:solidFill>
                <a:latin typeface="Arial"/>
                <a:ea typeface="Arial"/>
                <a:cs typeface="Arial"/>
                <a:sym typeface="Aria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www.ouac.on.ca/ouac-101</a:t>
            </a:r>
            <a:r>
              <a:rPr lang="en-CA" sz="2000" b="1" i="0" u="none" strike="noStrike" cap="none">
                <a:solidFill>
                  <a:schemeClr val="dk1"/>
                </a:solidFill>
                <a:latin typeface="Arial"/>
                <a:ea typeface="Arial"/>
                <a:cs typeface="Arial"/>
                <a:sym typeface="Arial"/>
              </a:rPr>
              <a:t>.</a:t>
            </a:r>
            <a:endParaRPr/>
          </a:p>
          <a:p>
            <a:pPr marL="0" marR="0" lvl="0" indent="0" algn="ctr" rtl="0">
              <a:spcBef>
                <a:spcPts val="0"/>
              </a:spcBef>
              <a:spcAft>
                <a:spcPts val="0"/>
              </a:spcAft>
              <a:buNone/>
            </a:pPr>
            <a:endParaRPr sz="1800" b="1" i="0" u="none" strike="noStrike" cap="none">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2"/>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4C7E8C"/>
              </a:buClr>
              <a:buSzPct val="100000"/>
              <a:buFont typeface="Arial"/>
              <a:buNone/>
            </a:pPr>
            <a:r>
              <a:rPr lang="en-CA"/>
              <a:t>Creating an Account For the First Time</a:t>
            </a:r>
            <a:endParaRPr/>
          </a:p>
        </p:txBody>
      </p:sp>
      <p:grpSp>
        <p:nvGrpSpPr>
          <p:cNvPr id="103" name="Google Shape;103;p12" descr="101 application login page with the &quot;Create My OUAC Account&quot; link circled."/>
          <p:cNvGrpSpPr/>
          <p:nvPr/>
        </p:nvGrpSpPr>
        <p:grpSpPr>
          <a:xfrm>
            <a:off x="2162212" y="1253956"/>
            <a:ext cx="5650148" cy="4644963"/>
            <a:chOff x="2162212" y="1253956"/>
            <a:chExt cx="5650148" cy="4644963"/>
          </a:xfrm>
        </p:grpSpPr>
        <p:pic>
          <p:nvPicPr>
            <p:cNvPr id="104" name="Google Shape;104;p12"/>
            <p:cNvPicPr preferRelativeResize="0"/>
            <p:nvPr/>
          </p:nvPicPr>
          <p:blipFill rotWithShape="1">
            <a:blip r:embed="rId3">
              <a:alphaModFix/>
            </a:blip>
            <a:srcRect/>
            <a:stretch/>
          </p:blipFill>
          <p:spPr>
            <a:xfrm>
              <a:off x="2162212" y="1253956"/>
              <a:ext cx="5405983" cy="4546271"/>
            </a:xfrm>
            <a:prstGeom prst="rect">
              <a:avLst/>
            </a:prstGeom>
            <a:noFill/>
            <a:ln w="9525" cap="flat" cmpd="sng">
              <a:solidFill>
                <a:schemeClr val="dk1"/>
              </a:solidFill>
              <a:prstDash val="solid"/>
              <a:round/>
              <a:headEnd type="none" w="sm" len="sm"/>
              <a:tailEnd type="none" w="sm" len="sm"/>
            </a:ln>
          </p:spPr>
        </p:pic>
        <p:sp>
          <p:nvSpPr>
            <p:cNvPr id="105" name="Google Shape;105;p12"/>
            <p:cNvSpPr/>
            <p:nvPr/>
          </p:nvSpPr>
          <p:spPr>
            <a:xfrm>
              <a:off x="3203848" y="5445224"/>
              <a:ext cx="4608512" cy="453695"/>
            </a:xfrm>
            <a:prstGeom prst="ellipse">
              <a:avLst/>
            </a:prstGeom>
            <a:noFill/>
            <a:ln w="5715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106" name="Google Shape;106;p12" descr="The first time you log in you will need to create an OUAC Account."/>
          <p:cNvGrpSpPr/>
          <p:nvPr/>
        </p:nvGrpSpPr>
        <p:grpSpPr>
          <a:xfrm>
            <a:off x="5436096" y="3356992"/>
            <a:ext cx="3456210" cy="1512168"/>
            <a:chOff x="5436096" y="3356992"/>
            <a:chExt cx="3456210" cy="1512168"/>
          </a:xfrm>
        </p:grpSpPr>
        <p:sp>
          <p:nvSpPr>
            <p:cNvPr id="107" name="Google Shape;107;p12"/>
            <p:cNvSpPr/>
            <p:nvPr/>
          </p:nvSpPr>
          <p:spPr>
            <a:xfrm>
              <a:off x="5436096" y="3356992"/>
              <a:ext cx="3456210" cy="1512168"/>
            </a:xfrm>
            <a:prstGeom prst="rect">
              <a:avLst/>
            </a:prstGeom>
            <a:solidFill>
              <a:srgbClr val="B6DDE7"/>
            </a:solidFill>
            <a:ln w="38100" cap="flat" cmpd="sng">
              <a:solidFill>
                <a:srgbClr val="215968"/>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r>
                <a:rPr lang="en-CA" sz="2000" b="1" i="0" u="none" strike="noStrike" cap="none">
                  <a:solidFill>
                    <a:schemeClr val="dk2"/>
                  </a:solidFill>
                  <a:latin typeface="Arial"/>
                  <a:ea typeface="Arial"/>
                  <a:cs typeface="Arial"/>
                  <a:sym typeface="Arial"/>
                </a:rPr>
                <a:t/>
              </a:r>
              <a:br>
                <a:rPr lang="en-CA" sz="2000" b="1" i="0" u="none" strike="noStrike" cap="none">
                  <a:solidFill>
                    <a:schemeClr val="dk2"/>
                  </a:solidFill>
                  <a:latin typeface="Arial"/>
                  <a:ea typeface="Arial"/>
                  <a:cs typeface="Arial"/>
                  <a:sym typeface="Arial"/>
                </a:rPr>
              </a:br>
              <a:endParaRPr sz="2000" b="1" i="0" u="none" strike="noStrike" cap="none">
                <a:solidFill>
                  <a:schemeClr val="dk2"/>
                </a:solidFill>
                <a:latin typeface="Arial"/>
                <a:ea typeface="Arial"/>
                <a:cs typeface="Arial"/>
                <a:sym typeface="Arial"/>
              </a:endParaRPr>
            </a:p>
            <a:p>
              <a:pPr marL="0" marR="0" lvl="0" indent="0" algn="ctr" rtl="0">
                <a:spcBef>
                  <a:spcPts val="0"/>
                </a:spcBef>
                <a:spcAft>
                  <a:spcPts val="0"/>
                </a:spcAft>
                <a:buNone/>
              </a:pPr>
              <a:endParaRPr sz="1800" b="1" i="0" u="none" strike="noStrike" cap="none">
                <a:latin typeface="Calibri"/>
                <a:ea typeface="Calibri"/>
                <a:cs typeface="Calibri"/>
                <a:sym typeface="Calibri"/>
              </a:endParaRPr>
            </a:p>
          </p:txBody>
        </p:sp>
        <p:sp>
          <p:nvSpPr>
            <p:cNvPr id="108" name="Google Shape;108;p12" descr="The first time you log in:&#10;You will need to create an OUAC Account.&#10;"/>
            <p:cNvSpPr/>
            <p:nvPr/>
          </p:nvSpPr>
          <p:spPr>
            <a:xfrm>
              <a:off x="5580112" y="3527092"/>
              <a:ext cx="3260741" cy="101566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2000" b="1" i="0" u="none" strike="noStrike" cap="none">
                  <a:solidFill>
                    <a:schemeClr val="dk1"/>
                  </a:solidFill>
                  <a:latin typeface="Arial"/>
                  <a:ea typeface="Arial"/>
                  <a:cs typeface="Arial"/>
                  <a:sym typeface="Arial"/>
                </a:rPr>
                <a:t>The first time you log in </a:t>
              </a:r>
              <a:r>
                <a:rPr lang="en-CA" sz="2000" b="0" i="0" u="none" strike="noStrike" cap="none">
                  <a:solidFill>
                    <a:schemeClr val="dk1"/>
                  </a:solidFill>
                  <a:latin typeface="Arial"/>
                  <a:ea typeface="Arial"/>
                  <a:cs typeface="Arial"/>
                  <a:sym typeface="Arial"/>
                </a:rPr>
                <a:t>you will need to create an OUAC account.</a:t>
              </a: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3" descr="Create my OUAC Account page with Username, Password and Confirm Password fields indicated."/>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7E8C"/>
              </a:buClr>
              <a:buSzPts val="3600"/>
              <a:buFont typeface="Arial"/>
              <a:buNone/>
            </a:pPr>
            <a:r>
              <a:rPr lang="en-CA"/>
              <a:t>Your OUAC Account</a:t>
            </a:r>
            <a:endParaRPr/>
          </a:p>
        </p:txBody>
      </p:sp>
      <p:grpSp>
        <p:nvGrpSpPr>
          <p:cNvPr id="115" name="Google Shape;115;p13" descr="Create My OUAC Account page with Username, Password and Confirm Password fields indicated."/>
          <p:cNvGrpSpPr/>
          <p:nvPr/>
        </p:nvGrpSpPr>
        <p:grpSpPr>
          <a:xfrm>
            <a:off x="1204799" y="1196752"/>
            <a:ext cx="4087281" cy="4825990"/>
            <a:chOff x="1204799" y="1196752"/>
            <a:chExt cx="4087281" cy="4825990"/>
          </a:xfrm>
        </p:grpSpPr>
        <p:sp>
          <p:nvSpPr>
            <p:cNvPr id="116" name="Google Shape;116;p13"/>
            <p:cNvSpPr/>
            <p:nvPr/>
          </p:nvSpPr>
          <p:spPr>
            <a:xfrm>
              <a:off x="4874798" y="5157192"/>
              <a:ext cx="417282" cy="865550"/>
            </a:xfrm>
            <a:prstGeom prst="rightBrace">
              <a:avLst>
                <a:gd name="adj1" fmla="val 8333"/>
                <a:gd name="adj2" fmla="val 50000"/>
              </a:avLst>
            </a:prstGeom>
            <a:no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17" name="Google Shape;117;p13" descr="Create My OUAC Account page with Username, Password and Confirm Password fields indicated."/>
            <p:cNvPicPr preferRelativeResize="0"/>
            <p:nvPr/>
          </p:nvPicPr>
          <p:blipFill rotWithShape="1">
            <a:blip r:embed="rId3">
              <a:alphaModFix/>
            </a:blip>
            <a:srcRect/>
            <a:stretch/>
          </p:blipFill>
          <p:spPr>
            <a:xfrm>
              <a:off x="1204799" y="1196752"/>
              <a:ext cx="3511217" cy="4825990"/>
            </a:xfrm>
            <a:prstGeom prst="rect">
              <a:avLst/>
            </a:prstGeom>
            <a:noFill/>
            <a:ln w="9525" cap="flat" cmpd="sng">
              <a:solidFill>
                <a:schemeClr val="dk1"/>
              </a:solidFill>
              <a:prstDash val="solid"/>
              <a:round/>
              <a:headEnd type="none" w="sm" len="sm"/>
              <a:tailEnd type="none" w="sm" len="sm"/>
            </a:ln>
          </p:spPr>
        </p:pic>
      </p:grpSp>
      <p:grpSp>
        <p:nvGrpSpPr>
          <p:cNvPr id="118" name="Google Shape;118;p13" descr="Create Your Username and Password. Create a username that is easy for you to remember. You will use it to apply to all OUAC applications from now on."/>
          <p:cNvGrpSpPr/>
          <p:nvPr/>
        </p:nvGrpSpPr>
        <p:grpSpPr>
          <a:xfrm>
            <a:off x="5632284" y="1931377"/>
            <a:ext cx="2592288" cy="3974627"/>
            <a:chOff x="5632284" y="1931377"/>
            <a:chExt cx="2592288" cy="3974627"/>
          </a:xfrm>
        </p:grpSpPr>
        <p:sp>
          <p:nvSpPr>
            <p:cNvPr id="119" name="Google Shape;119;p13"/>
            <p:cNvSpPr/>
            <p:nvPr/>
          </p:nvSpPr>
          <p:spPr>
            <a:xfrm>
              <a:off x="5632284" y="1931377"/>
              <a:ext cx="2592288" cy="3974627"/>
            </a:xfrm>
            <a:prstGeom prst="rect">
              <a:avLst/>
            </a:prstGeom>
            <a:solidFill>
              <a:srgbClr val="B6DDE7"/>
            </a:solidFill>
            <a:ln w="38100" cap="flat" cmpd="sng">
              <a:solidFill>
                <a:srgbClr val="215968"/>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r>
                <a:rPr lang="en-CA" sz="2000" b="1" i="0" u="none" strike="noStrike" cap="none">
                  <a:solidFill>
                    <a:schemeClr val="dk2"/>
                  </a:solidFill>
                  <a:latin typeface="Arial"/>
                  <a:ea typeface="Arial"/>
                  <a:cs typeface="Arial"/>
                  <a:sym typeface="Arial"/>
                </a:rPr>
                <a:t/>
              </a:r>
              <a:br>
                <a:rPr lang="en-CA" sz="2000" b="1" i="0" u="none" strike="noStrike" cap="none">
                  <a:solidFill>
                    <a:schemeClr val="dk2"/>
                  </a:solidFill>
                  <a:latin typeface="Arial"/>
                  <a:ea typeface="Arial"/>
                  <a:cs typeface="Arial"/>
                  <a:sym typeface="Arial"/>
                </a:rPr>
              </a:br>
              <a:endParaRPr sz="2000" b="1" i="0" u="none" strike="noStrike" cap="none">
                <a:solidFill>
                  <a:schemeClr val="dk2"/>
                </a:solidFill>
                <a:latin typeface="Arial"/>
                <a:ea typeface="Arial"/>
                <a:cs typeface="Arial"/>
                <a:sym typeface="Arial"/>
              </a:endParaRPr>
            </a:p>
            <a:p>
              <a:pPr marL="0" marR="0" lvl="0" indent="0" algn="ctr" rtl="0">
                <a:spcBef>
                  <a:spcPts val="0"/>
                </a:spcBef>
                <a:spcAft>
                  <a:spcPts val="0"/>
                </a:spcAft>
                <a:buNone/>
              </a:pPr>
              <a:endParaRPr sz="1800" b="1" i="0" u="none" strike="noStrike" cap="none">
                <a:latin typeface="Calibri"/>
                <a:ea typeface="Calibri"/>
                <a:cs typeface="Calibri"/>
                <a:sym typeface="Calibri"/>
              </a:endParaRPr>
            </a:p>
          </p:txBody>
        </p:sp>
        <p:sp>
          <p:nvSpPr>
            <p:cNvPr id="120" name="Google Shape;120;p13" descr="Create Your Username and Password&#10;Create a username that is easy for you to remember. You will use it to apply to all OUAC applications from now on."/>
            <p:cNvSpPr/>
            <p:nvPr/>
          </p:nvSpPr>
          <p:spPr>
            <a:xfrm>
              <a:off x="5704292" y="2233596"/>
              <a:ext cx="2447925" cy="332398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2000" b="1" i="0" u="none" strike="noStrike" cap="none">
                  <a:solidFill>
                    <a:schemeClr val="dk1"/>
                  </a:solidFill>
                  <a:latin typeface="Arial"/>
                  <a:ea typeface="Arial"/>
                  <a:cs typeface="Arial"/>
                  <a:sym typeface="Arial"/>
                </a:rPr>
                <a:t>Create Your Username and Password</a:t>
              </a:r>
              <a:endParaRPr/>
            </a:p>
            <a:p>
              <a:pPr marL="0" marR="0" lvl="0" indent="0" algn="l" rtl="0">
                <a:spcBef>
                  <a:spcPts val="1000"/>
                </a:spcBef>
                <a:spcAft>
                  <a:spcPts val="0"/>
                </a:spcAft>
                <a:buNone/>
              </a:pPr>
              <a:r>
                <a:rPr lang="en-CA" sz="2000" b="0" i="0" u="none" strike="noStrike" cap="none">
                  <a:solidFill>
                    <a:schemeClr val="dk1"/>
                  </a:solidFill>
                  <a:latin typeface="Arial"/>
                  <a:ea typeface="Arial"/>
                  <a:cs typeface="Arial"/>
                  <a:sym typeface="Arial"/>
                </a:rPr>
                <a:t>Create a username that is easy for you to remember. You will use it to apply to all OUAC applications from now on.</a:t>
              </a: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4"/>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7E8C"/>
              </a:buClr>
              <a:buSzPts val="3600"/>
              <a:buFont typeface="Arial"/>
              <a:buNone/>
            </a:pPr>
            <a:r>
              <a:rPr lang="en-CA"/>
              <a:t>Welcome Page and Access Codes </a:t>
            </a:r>
            <a:endParaRPr/>
          </a:p>
        </p:txBody>
      </p:sp>
      <p:grpSp>
        <p:nvGrpSpPr>
          <p:cNvPr id="127" name="Google Shape;127;p14" descr="&quot;Welcome&quot; page with helpful tips."/>
          <p:cNvGrpSpPr/>
          <p:nvPr/>
        </p:nvGrpSpPr>
        <p:grpSpPr>
          <a:xfrm>
            <a:off x="1015764" y="1597454"/>
            <a:ext cx="5492502" cy="3452682"/>
            <a:chOff x="1015764" y="1597454"/>
            <a:chExt cx="5492502" cy="3452682"/>
          </a:xfrm>
        </p:grpSpPr>
        <p:pic>
          <p:nvPicPr>
            <p:cNvPr id="128" name="Google Shape;128;p14" descr="&quot;Welcome&quot; page with helpful tips."/>
            <p:cNvPicPr preferRelativeResize="0"/>
            <p:nvPr/>
          </p:nvPicPr>
          <p:blipFill rotWithShape="1">
            <a:blip r:embed="rId3">
              <a:alphaModFix/>
            </a:blip>
            <a:srcRect/>
            <a:stretch/>
          </p:blipFill>
          <p:spPr>
            <a:xfrm>
              <a:off x="1015764" y="1597454"/>
              <a:ext cx="5492502" cy="3452682"/>
            </a:xfrm>
            <a:prstGeom prst="rect">
              <a:avLst/>
            </a:prstGeom>
            <a:noFill/>
            <a:ln w="9525" cap="flat" cmpd="sng">
              <a:solidFill>
                <a:schemeClr val="dk1"/>
              </a:solidFill>
              <a:prstDash val="solid"/>
              <a:round/>
              <a:headEnd type="none" w="sm" len="sm"/>
              <a:tailEnd type="none" w="sm" len="sm"/>
            </a:ln>
          </p:spPr>
        </p:pic>
        <p:sp>
          <p:nvSpPr>
            <p:cNvPr id="129" name="Google Shape;129;p14"/>
            <p:cNvSpPr/>
            <p:nvPr/>
          </p:nvSpPr>
          <p:spPr>
            <a:xfrm>
              <a:off x="2430250" y="2708925"/>
              <a:ext cx="333000" cy="216000"/>
            </a:xfrm>
            <a:prstGeom prst="rect">
              <a:avLst/>
            </a:prstGeom>
            <a:solidFill>
              <a:srgbClr val="FFFFFF"/>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CA" sz="550">
                  <a:solidFill>
                    <a:schemeClr val="dk1"/>
                  </a:solidFill>
                  <a:latin typeface="Calibri"/>
                  <a:ea typeface="Calibri"/>
                  <a:cs typeface="Calibri"/>
                  <a:sym typeface="Calibri"/>
                </a:rPr>
                <a:t>2023</a:t>
              </a:r>
              <a:endParaRPr sz="550" b="0" i="0" u="none" strike="noStrike" cap="none">
                <a:solidFill>
                  <a:schemeClr val="dk1"/>
                </a:solidFill>
                <a:latin typeface="Calibri"/>
                <a:ea typeface="Calibri"/>
                <a:cs typeface="Calibri"/>
                <a:sym typeface="Calibri"/>
              </a:endParaRPr>
            </a:p>
          </p:txBody>
        </p:sp>
      </p:grpSp>
      <p:pic>
        <p:nvPicPr>
          <p:cNvPr id="130" name="Google Shape;130;p14" descr="My Access Codes page with School Number, Student Number and Temporary PIN fields."/>
          <p:cNvPicPr preferRelativeResize="0"/>
          <p:nvPr/>
        </p:nvPicPr>
        <p:blipFill rotWithShape="1">
          <a:blip r:embed="rId4">
            <a:alphaModFix/>
          </a:blip>
          <a:srcRect l="6340" t="23308" r="2017" b="6236"/>
          <a:stretch/>
        </p:blipFill>
        <p:spPr>
          <a:xfrm>
            <a:off x="3284895" y="3534205"/>
            <a:ext cx="3342558" cy="2199051"/>
          </a:xfrm>
          <a:prstGeom prst="rect">
            <a:avLst/>
          </a:prstGeom>
          <a:noFill/>
          <a:ln w="9525" cap="flat" cmpd="sng">
            <a:solidFill>
              <a:schemeClr val="dk1"/>
            </a:solidFill>
            <a:prstDash val="solid"/>
            <a:miter lim="800000"/>
            <a:headEnd type="none" w="sm" len="sm"/>
            <a:tailEnd type="none" w="sm" len="sm"/>
          </a:ln>
        </p:spPr>
      </p:pic>
      <p:sp>
        <p:nvSpPr>
          <p:cNvPr id="131" name="Google Shape;131;p14" descr="Review the helpful tips on the Welcome page and enter your access codes provided by your guidance counsellor to start your online application.&#10;"/>
          <p:cNvSpPr/>
          <p:nvPr/>
        </p:nvSpPr>
        <p:spPr>
          <a:xfrm>
            <a:off x="6804248" y="1556792"/>
            <a:ext cx="2232248" cy="3960440"/>
          </a:xfrm>
          <a:prstGeom prst="rect">
            <a:avLst/>
          </a:prstGeom>
          <a:solidFill>
            <a:srgbClr val="B6DDE7"/>
          </a:solidFill>
          <a:ln w="38100" cap="flat" cmpd="sng">
            <a:solidFill>
              <a:srgbClr val="215968"/>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CA" sz="2000" b="0" i="0" u="none" strike="noStrike" cap="none">
                <a:solidFill>
                  <a:schemeClr val="dk1"/>
                </a:solidFill>
                <a:latin typeface="Arial"/>
                <a:ea typeface="Arial"/>
                <a:cs typeface="Arial"/>
                <a:sym typeface="Arial"/>
              </a:rPr>
              <a:t>Review the helpful tips on the Welcome page and enter the access codes provided by your school to start your application.</a:t>
            </a:r>
            <a:endParaRPr sz="1800" b="1" i="0" u="none" strike="noStrike" cap="non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5"/>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7E8C"/>
              </a:buClr>
              <a:buSzPts val="3600"/>
              <a:buFont typeface="Arial"/>
              <a:buNone/>
            </a:pPr>
            <a:r>
              <a:rPr lang="en-CA"/>
              <a:t>Navigating the 101 Application</a:t>
            </a:r>
            <a:endParaRPr/>
          </a:p>
        </p:txBody>
      </p:sp>
      <p:pic>
        <p:nvPicPr>
          <p:cNvPr id="138" name="Google Shape;138;p15" descr="Personal Information page with &quot;Help&quot; link located underneath the page heading."/>
          <p:cNvPicPr preferRelativeResize="0"/>
          <p:nvPr/>
        </p:nvPicPr>
        <p:blipFill rotWithShape="1">
          <a:blip r:embed="rId3">
            <a:alphaModFix/>
          </a:blip>
          <a:srcRect/>
          <a:stretch/>
        </p:blipFill>
        <p:spPr>
          <a:xfrm>
            <a:off x="1202778" y="1340768"/>
            <a:ext cx="5817494" cy="4624362"/>
          </a:xfrm>
          <a:prstGeom prst="rect">
            <a:avLst/>
          </a:prstGeom>
          <a:noFill/>
          <a:ln w="9525" cap="flat" cmpd="sng">
            <a:solidFill>
              <a:schemeClr val="dk1"/>
            </a:solidFill>
            <a:prstDash val="solid"/>
            <a:round/>
            <a:headEnd type="none" w="sm" len="sm"/>
            <a:tailEnd type="none" w="sm" len="sm"/>
          </a:ln>
        </p:spPr>
      </p:pic>
      <p:sp>
        <p:nvSpPr>
          <p:cNvPr id="139" name="Google Shape;139;p15" descr="“Help” links are located on most of the application screens or on the fields themselves."/>
          <p:cNvSpPr/>
          <p:nvPr/>
        </p:nvSpPr>
        <p:spPr>
          <a:xfrm>
            <a:off x="4283968" y="3068960"/>
            <a:ext cx="4103688" cy="1152128"/>
          </a:xfrm>
          <a:prstGeom prst="wedgeRectCallout">
            <a:avLst>
              <a:gd name="adj1" fmla="val -73167"/>
              <a:gd name="adj2" fmla="val -149254"/>
            </a:avLst>
          </a:prstGeom>
          <a:solidFill>
            <a:srgbClr val="B6DDE7"/>
          </a:solidFill>
          <a:ln w="9525" cap="flat" cmpd="sng">
            <a:solidFill>
              <a:srgbClr val="215968"/>
            </a:solidFill>
            <a:prstDash val="solid"/>
            <a:miter lim="800000"/>
            <a:headEnd type="none" w="sm" len="sm"/>
            <a:tailEnd type="none" w="sm" len="sm"/>
          </a:ln>
          <a:effectLst>
            <a:outerShdw dist="107763" dir="2700000" algn="ctr" rotWithShape="0">
              <a:schemeClr val="dk2"/>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CA" sz="2000" b="0" i="0" u="none" strike="noStrike" cap="none">
                <a:solidFill>
                  <a:schemeClr val="dk1"/>
                </a:solidFill>
                <a:latin typeface="Arial"/>
                <a:ea typeface="Arial"/>
                <a:cs typeface="Arial"/>
                <a:sym typeface="Arial"/>
              </a:rPr>
              <a:t>Help links are located on most of the application screens or on the fields themselves.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6"/>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7E8C"/>
              </a:buClr>
              <a:buSzPts val="3600"/>
              <a:buFont typeface="Arial"/>
              <a:buNone/>
            </a:pPr>
            <a:r>
              <a:rPr lang="en-CA"/>
              <a:t>Add Personal and Contact Info</a:t>
            </a:r>
            <a:endParaRPr/>
          </a:p>
        </p:txBody>
      </p:sp>
      <p:pic>
        <p:nvPicPr>
          <p:cNvPr id="146" name="Google Shape;146;p16" descr="Personal Information page."/>
          <p:cNvPicPr preferRelativeResize="0">
            <a:picLocks noGrp="1"/>
          </p:cNvPicPr>
          <p:nvPr>
            <p:ph type="body" idx="1"/>
          </p:nvPr>
        </p:nvPicPr>
        <p:blipFill rotWithShape="1">
          <a:blip r:embed="rId3">
            <a:alphaModFix/>
          </a:blip>
          <a:srcRect/>
          <a:stretch/>
        </p:blipFill>
        <p:spPr>
          <a:xfrm>
            <a:off x="1136456" y="1394647"/>
            <a:ext cx="4731688" cy="4525963"/>
          </a:xfrm>
          <a:prstGeom prst="rect">
            <a:avLst/>
          </a:prstGeom>
          <a:noFill/>
          <a:ln w="9525" cap="flat" cmpd="sng">
            <a:solidFill>
              <a:schemeClr val="dk1"/>
            </a:solidFill>
            <a:prstDash val="solid"/>
            <a:round/>
            <a:headEnd type="none" w="sm" len="sm"/>
            <a:tailEnd type="none" w="sm" len="sm"/>
          </a:ln>
        </p:spPr>
      </p:pic>
      <p:pic>
        <p:nvPicPr>
          <p:cNvPr id="147" name="Google Shape;147;p16" descr="Contact Information page."/>
          <p:cNvPicPr preferRelativeResize="0"/>
          <p:nvPr/>
        </p:nvPicPr>
        <p:blipFill rotWithShape="1">
          <a:blip r:embed="rId4">
            <a:alphaModFix/>
          </a:blip>
          <a:srcRect/>
          <a:stretch/>
        </p:blipFill>
        <p:spPr>
          <a:xfrm>
            <a:off x="3482955" y="2348880"/>
            <a:ext cx="5199901" cy="3310402"/>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7"/>
          <p:cNvSpPr txBox="1">
            <a:spLocks noGrp="1"/>
          </p:cNvSpPr>
          <p:nvPr>
            <p:ph type="title"/>
          </p:nvPr>
        </p:nvSpPr>
        <p:spPr>
          <a:xfrm>
            <a:off x="1043608" y="274638"/>
            <a:ext cx="7643100" cy="11430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CA"/>
              <a:t>Applicant Diversity Census</a:t>
            </a:r>
            <a:endParaRPr/>
          </a:p>
        </p:txBody>
      </p:sp>
      <p:sp>
        <p:nvSpPr>
          <p:cNvPr id="154" name="Google Shape;154;p17"/>
          <p:cNvSpPr txBox="1">
            <a:spLocks noGrp="1"/>
          </p:cNvSpPr>
          <p:nvPr>
            <p:ph type="body" idx="1"/>
          </p:nvPr>
        </p:nvSpPr>
        <p:spPr>
          <a:xfrm>
            <a:off x="1043608" y="1211800"/>
            <a:ext cx="7643100" cy="4526100"/>
          </a:xfrm>
          <a:prstGeom prst="rect">
            <a:avLst/>
          </a:prstGeom>
        </p:spPr>
        <p:txBody>
          <a:bodyPr spcFirstLastPara="1" wrap="square" lIns="91425" tIns="45700" rIns="91425" bIns="45700" anchor="t" anchorCtr="0">
            <a:normAutofit/>
          </a:bodyPr>
          <a:lstStyle/>
          <a:p>
            <a:pPr marL="0" lvl="0" indent="0" algn="l" rtl="0">
              <a:spcBef>
                <a:spcPts val="560"/>
              </a:spcBef>
              <a:spcAft>
                <a:spcPts val="0"/>
              </a:spcAft>
              <a:buNone/>
            </a:pPr>
            <a:r>
              <a:rPr lang="en-CA" sz="2400"/>
              <a:t>There is now an ‘Applicant Diversity Census’ within the Personal Information section of the application. More information about the census can be found </a:t>
            </a:r>
            <a:r>
              <a:rPr lang="en-CA" sz="2400" u="sng">
                <a:solidFill>
                  <a:schemeClr val="hlink"/>
                </a:solidFill>
                <a:hlinkClick r:id="rId3"/>
              </a:rPr>
              <a:t>here</a:t>
            </a:r>
            <a:r>
              <a:rPr lang="en-CA" sz="2400"/>
              <a:t>.</a:t>
            </a:r>
            <a:endParaRPr sz="2400"/>
          </a:p>
        </p:txBody>
      </p:sp>
      <p:pic>
        <p:nvPicPr>
          <p:cNvPr id="155" name="Google Shape;155;p17"/>
          <p:cNvPicPr preferRelativeResize="0"/>
          <p:nvPr/>
        </p:nvPicPr>
        <p:blipFill>
          <a:blip r:embed="rId4">
            <a:alphaModFix/>
          </a:blip>
          <a:stretch>
            <a:fillRect/>
          </a:stretch>
        </p:blipFill>
        <p:spPr>
          <a:xfrm>
            <a:off x="805650" y="2374975"/>
            <a:ext cx="4787274" cy="3220001"/>
          </a:xfrm>
          <a:prstGeom prst="rect">
            <a:avLst/>
          </a:prstGeom>
          <a:noFill/>
          <a:ln>
            <a:noFill/>
          </a:ln>
        </p:spPr>
      </p:pic>
      <p:pic>
        <p:nvPicPr>
          <p:cNvPr id="156" name="Google Shape;156;p17"/>
          <p:cNvPicPr preferRelativeResize="0"/>
          <p:nvPr/>
        </p:nvPicPr>
        <p:blipFill>
          <a:blip r:embed="rId5">
            <a:alphaModFix/>
          </a:blip>
          <a:stretch>
            <a:fillRect/>
          </a:stretch>
        </p:blipFill>
        <p:spPr>
          <a:xfrm>
            <a:off x="2947775" y="3183850"/>
            <a:ext cx="4913475" cy="1410350"/>
          </a:xfrm>
          <a:prstGeom prst="rect">
            <a:avLst/>
          </a:prstGeom>
          <a:noFill/>
          <a:ln>
            <a:noFill/>
          </a:ln>
        </p:spPr>
      </p:pic>
      <p:pic>
        <p:nvPicPr>
          <p:cNvPr id="157" name="Google Shape;157;p17"/>
          <p:cNvPicPr preferRelativeResize="0"/>
          <p:nvPr/>
        </p:nvPicPr>
        <p:blipFill>
          <a:blip r:embed="rId6">
            <a:alphaModFix/>
          </a:blip>
          <a:stretch>
            <a:fillRect/>
          </a:stretch>
        </p:blipFill>
        <p:spPr>
          <a:xfrm>
            <a:off x="3025450" y="4114875"/>
            <a:ext cx="5308475" cy="534775"/>
          </a:xfrm>
          <a:prstGeom prst="rect">
            <a:avLst/>
          </a:prstGeom>
          <a:noFill/>
          <a:ln>
            <a:noFill/>
          </a:ln>
        </p:spPr>
      </p:pic>
      <p:pic>
        <p:nvPicPr>
          <p:cNvPr id="158" name="Google Shape;158;p17"/>
          <p:cNvPicPr preferRelativeResize="0"/>
          <p:nvPr/>
        </p:nvPicPr>
        <p:blipFill>
          <a:blip r:embed="rId7">
            <a:alphaModFix/>
          </a:blip>
          <a:stretch>
            <a:fillRect/>
          </a:stretch>
        </p:blipFill>
        <p:spPr>
          <a:xfrm>
            <a:off x="3803350" y="5471200"/>
            <a:ext cx="4171950" cy="266700"/>
          </a:xfrm>
          <a:prstGeom prst="rect">
            <a:avLst/>
          </a:prstGeom>
          <a:noFill/>
          <a:ln>
            <a:noFill/>
          </a:ln>
        </p:spPr>
      </p:pic>
      <p:pic>
        <p:nvPicPr>
          <p:cNvPr id="159" name="Google Shape;159;p17"/>
          <p:cNvPicPr preferRelativeResize="0"/>
          <p:nvPr/>
        </p:nvPicPr>
        <p:blipFill>
          <a:blip r:embed="rId8">
            <a:alphaModFix/>
          </a:blip>
          <a:stretch>
            <a:fillRect/>
          </a:stretch>
        </p:blipFill>
        <p:spPr>
          <a:xfrm>
            <a:off x="2815725" y="5737900"/>
            <a:ext cx="6238875" cy="4095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8"/>
          <p:cNvSpPr txBox="1">
            <a:spLocks noGrp="1"/>
          </p:cNvSpPr>
          <p:nvPr>
            <p:ph type="title"/>
          </p:nvPr>
        </p:nvSpPr>
        <p:spPr>
          <a:xfrm>
            <a:off x="1043608" y="274638"/>
            <a:ext cx="7643100" cy="11430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CA"/>
              <a:t>Academic Background</a:t>
            </a:r>
            <a:endParaRPr/>
          </a:p>
        </p:txBody>
      </p:sp>
      <p:sp>
        <p:nvSpPr>
          <p:cNvPr id="166" name="Google Shape;166;p18"/>
          <p:cNvSpPr txBox="1">
            <a:spLocks noGrp="1"/>
          </p:cNvSpPr>
          <p:nvPr>
            <p:ph type="body" idx="1"/>
          </p:nvPr>
        </p:nvSpPr>
        <p:spPr>
          <a:xfrm>
            <a:off x="744000" y="1276175"/>
            <a:ext cx="3639300" cy="4850100"/>
          </a:xfrm>
          <a:prstGeom prst="rect">
            <a:avLst/>
          </a:prstGeom>
        </p:spPr>
        <p:txBody>
          <a:bodyPr spcFirstLastPara="1" wrap="square" lIns="91425" tIns="45700" rIns="91425" bIns="45700" anchor="t" anchorCtr="0">
            <a:normAutofit fontScale="92500" lnSpcReduction="20000"/>
          </a:bodyPr>
          <a:lstStyle/>
          <a:p>
            <a:pPr marL="0" lvl="0" indent="0" algn="l" rtl="0">
              <a:spcBef>
                <a:spcPts val="560"/>
              </a:spcBef>
              <a:spcAft>
                <a:spcPts val="0"/>
              </a:spcAft>
              <a:buNone/>
            </a:pPr>
            <a:r>
              <a:rPr lang="en-CA" sz="2600" b="1" i="1"/>
              <a:t>For OSSD students</a:t>
            </a:r>
            <a:r>
              <a:rPr lang="en-CA" sz="2600"/>
              <a:t> - You do not need to complete this section. Sometimes additions to this section causes an application error </a:t>
            </a:r>
            <a:endParaRPr sz="2600"/>
          </a:p>
          <a:p>
            <a:pPr marL="0" lvl="0" indent="0" algn="l" rtl="0">
              <a:spcBef>
                <a:spcPts val="560"/>
              </a:spcBef>
              <a:spcAft>
                <a:spcPts val="0"/>
              </a:spcAft>
              <a:buNone/>
            </a:pPr>
            <a:endParaRPr sz="2600"/>
          </a:p>
          <a:p>
            <a:pPr marL="0" lvl="0" indent="0" algn="l" rtl="0">
              <a:spcBef>
                <a:spcPts val="560"/>
              </a:spcBef>
              <a:spcAft>
                <a:spcPts val="0"/>
              </a:spcAft>
              <a:buNone/>
            </a:pPr>
            <a:r>
              <a:rPr lang="en-CA" sz="2600" b="1" i="1"/>
              <a:t>For IB students</a:t>
            </a:r>
            <a:r>
              <a:rPr lang="en-CA" sz="2600"/>
              <a:t> - You will need to complete this section to show that you will be completing both the OSSD and IB Diploma (see Other Academic Information on slide 22)</a:t>
            </a:r>
            <a:endParaRPr sz="2600"/>
          </a:p>
        </p:txBody>
      </p:sp>
      <p:pic>
        <p:nvPicPr>
          <p:cNvPr id="167" name="Google Shape;167;p18"/>
          <p:cNvPicPr preferRelativeResize="0"/>
          <p:nvPr/>
        </p:nvPicPr>
        <p:blipFill>
          <a:blip r:embed="rId3">
            <a:alphaModFix/>
          </a:blip>
          <a:stretch>
            <a:fillRect/>
          </a:stretch>
        </p:blipFill>
        <p:spPr>
          <a:xfrm>
            <a:off x="4247150" y="1276175"/>
            <a:ext cx="4896851" cy="468297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9"/>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7E8C"/>
              </a:buClr>
              <a:buSzPts val="3600"/>
              <a:buFont typeface="Arial"/>
              <a:buNone/>
            </a:pPr>
            <a:r>
              <a:rPr lang="en-CA"/>
              <a:t>Select Your Programs</a:t>
            </a:r>
            <a:endParaRPr/>
          </a:p>
        </p:txBody>
      </p:sp>
      <p:pic>
        <p:nvPicPr>
          <p:cNvPr id="174" name="Google Shape;174;p19" descr="The Select Programs page with links to search programs by university or by geographic area, and a Program Code search field."/>
          <p:cNvPicPr preferRelativeResize="0"/>
          <p:nvPr/>
        </p:nvPicPr>
        <p:blipFill rotWithShape="1">
          <a:blip r:embed="rId3">
            <a:alphaModFix/>
          </a:blip>
          <a:srcRect/>
          <a:stretch/>
        </p:blipFill>
        <p:spPr>
          <a:xfrm>
            <a:off x="1024184" y="1647825"/>
            <a:ext cx="6510091" cy="3914428"/>
          </a:xfrm>
          <a:prstGeom prst="rect">
            <a:avLst/>
          </a:prstGeom>
          <a:noFill/>
          <a:ln w="9525" cap="flat" cmpd="sng">
            <a:solidFill>
              <a:schemeClr val="dk1"/>
            </a:solidFill>
            <a:prstDash val="solid"/>
            <a:round/>
            <a:headEnd type="none" w="sm" len="sm"/>
            <a:tailEnd type="none" w="sm" len="sm"/>
          </a:ln>
        </p:spPr>
      </p:pic>
      <p:sp>
        <p:nvSpPr>
          <p:cNvPr id="175" name="Google Shape;175;p19" descr="Enter an OUAC program code to use the Fast Track option.&#10;"/>
          <p:cNvSpPr/>
          <p:nvPr/>
        </p:nvSpPr>
        <p:spPr>
          <a:xfrm>
            <a:off x="5364088" y="2817180"/>
            <a:ext cx="3096344" cy="1619932"/>
          </a:xfrm>
          <a:prstGeom prst="wedgeRectCallout">
            <a:avLst>
              <a:gd name="adj1" fmla="val -48691"/>
              <a:gd name="adj2" fmla="val 17102"/>
            </a:avLst>
          </a:prstGeom>
          <a:solidFill>
            <a:srgbClr val="B6DDE7"/>
          </a:solidFill>
          <a:ln w="9525" cap="flat" cmpd="sng">
            <a:solidFill>
              <a:srgbClr val="21596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CA" sz="2000" b="0" i="0" u="none" strike="noStrike" cap="none">
                <a:solidFill>
                  <a:schemeClr val="dk1"/>
                </a:solidFill>
                <a:latin typeface="Arial"/>
                <a:ea typeface="Arial"/>
                <a:cs typeface="Arial"/>
                <a:sym typeface="Arial"/>
              </a:rPr>
              <a:t>You can search for programs by category or by entering a program code.</a:t>
            </a:r>
            <a:endParaRPr sz="2000" b="0" i="0" u="none" strike="noStrike" cap="none">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0"/>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7E8C"/>
              </a:buClr>
              <a:buSzPts val="3600"/>
              <a:buFont typeface="Arial"/>
              <a:buNone/>
            </a:pPr>
            <a:r>
              <a:rPr lang="en-CA"/>
              <a:t>After You Have Selected a Program</a:t>
            </a:r>
            <a:endParaRPr/>
          </a:p>
        </p:txBody>
      </p:sp>
      <p:sp>
        <p:nvSpPr>
          <p:cNvPr id="182" name="Google Shape;182;p20"/>
          <p:cNvSpPr txBox="1">
            <a:spLocks noGrp="1"/>
          </p:cNvSpPr>
          <p:nvPr>
            <p:ph type="body" idx="1"/>
          </p:nvPr>
        </p:nvSpPr>
        <p:spPr>
          <a:xfrm>
            <a:off x="1043608" y="1415510"/>
            <a:ext cx="7643192" cy="45259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000"/>
              <a:buNone/>
            </a:pPr>
            <a:r>
              <a:rPr lang="en-CA" sz="2000"/>
              <a:t>Complete the program details for each program selected.</a:t>
            </a:r>
            <a:endParaRPr/>
          </a:p>
        </p:txBody>
      </p:sp>
      <p:pic>
        <p:nvPicPr>
          <p:cNvPr id="183" name="Google Shape;183;p20" descr="Select Programs – Lakehead University page."/>
          <p:cNvPicPr preferRelativeResize="0"/>
          <p:nvPr/>
        </p:nvPicPr>
        <p:blipFill rotWithShape="1">
          <a:blip r:embed="rId3">
            <a:alphaModFix/>
          </a:blip>
          <a:srcRect l="11627" t="19054" r="4652"/>
          <a:stretch/>
        </p:blipFill>
        <p:spPr>
          <a:xfrm>
            <a:off x="1475656" y="2060848"/>
            <a:ext cx="5184576" cy="3286016"/>
          </a:xfrm>
          <a:prstGeom prst="rect">
            <a:avLst/>
          </a:prstGeom>
          <a:noFill/>
          <a:ln w="9525" cap="flat" cmpd="sng">
            <a:solidFill>
              <a:schemeClr val="dk1"/>
            </a:solidFill>
            <a:prstDash val="solid"/>
            <a:miter lim="800000"/>
            <a:headEnd type="none" w="sm" len="sm"/>
            <a:tailEnd type="none" w="sm" len="sm"/>
          </a:ln>
        </p:spPr>
      </p:pic>
      <p:pic>
        <p:nvPicPr>
          <p:cNvPr id="184" name="Google Shape;184;p20" descr="Program Details – Accounting page with &quot;Admission Requirements&quot; link indicated."/>
          <p:cNvPicPr preferRelativeResize="0"/>
          <p:nvPr/>
        </p:nvPicPr>
        <p:blipFill rotWithShape="1">
          <a:blip r:embed="rId4">
            <a:alphaModFix/>
          </a:blip>
          <a:srcRect l="5578" t="11141"/>
          <a:stretch/>
        </p:blipFill>
        <p:spPr>
          <a:xfrm>
            <a:off x="5364088" y="2852936"/>
            <a:ext cx="3656261" cy="2871630"/>
          </a:xfrm>
          <a:prstGeom prst="rect">
            <a:avLst/>
          </a:prstGeom>
          <a:noFill/>
          <a:ln w="9525" cap="flat" cmpd="sng">
            <a:solidFill>
              <a:schemeClr val="dk1"/>
            </a:solidFill>
            <a:prstDash val="solid"/>
            <a:miter lim="800000"/>
            <a:headEnd type="none" w="sm" len="sm"/>
            <a:tailEnd type="none" w="sm" len="sm"/>
          </a:ln>
        </p:spPr>
      </p:pic>
      <p:sp>
        <p:nvSpPr>
          <p:cNvPr id="185" name="Google Shape;185;p20" descr="View the Admission Requirements for the program."/>
          <p:cNvSpPr/>
          <p:nvPr/>
        </p:nvSpPr>
        <p:spPr>
          <a:xfrm>
            <a:off x="1259632" y="4824263"/>
            <a:ext cx="3816424" cy="1224136"/>
          </a:xfrm>
          <a:prstGeom prst="wedgeRectCallout">
            <a:avLst>
              <a:gd name="adj1" fmla="val 69641"/>
              <a:gd name="adj2" fmla="val -84563"/>
            </a:avLst>
          </a:prstGeom>
          <a:solidFill>
            <a:srgbClr val="B6DDE7"/>
          </a:solidFill>
          <a:ln w="9525" cap="flat" cmpd="sng">
            <a:solidFill>
              <a:srgbClr val="21596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CA" sz="2000" b="0" i="0" u="none" strike="noStrike" cap="none">
                <a:solidFill>
                  <a:schemeClr val="dk1"/>
                </a:solidFill>
                <a:latin typeface="Arial"/>
                <a:ea typeface="Arial"/>
                <a:cs typeface="Arial"/>
                <a:sym typeface="Arial"/>
              </a:rPr>
              <a:t>View the admission requirements for the program</a:t>
            </a:r>
            <a:endParaRPr sz="2000" b="0" i="0" u="none" strike="noStrike" cap="non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1"/>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7E8C"/>
              </a:buClr>
              <a:buSzPts val="3600"/>
              <a:buFont typeface="Arial"/>
              <a:buNone/>
            </a:pPr>
            <a:r>
              <a:rPr lang="en-CA"/>
              <a:t>Order Your Choices</a:t>
            </a:r>
            <a:endParaRPr/>
          </a:p>
        </p:txBody>
      </p:sp>
      <p:pic>
        <p:nvPicPr>
          <p:cNvPr id="192" name="Google Shape;192;p21" descr="Program Choices page showing numbered program choices."/>
          <p:cNvPicPr preferRelativeResize="0"/>
          <p:nvPr/>
        </p:nvPicPr>
        <p:blipFill rotWithShape="1">
          <a:blip r:embed="rId3">
            <a:alphaModFix/>
          </a:blip>
          <a:srcRect/>
          <a:stretch/>
        </p:blipFill>
        <p:spPr>
          <a:xfrm>
            <a:off x="1259632" y="1336294"/>
            <a:ext cx="5858693" cy="4324954"/>
          </a:xfrm>
          <a:prstGeom prst="rect">
            <a:avLst/>
          </a:prstGeom>
          <a:noFill/>
          <a:ln w="9525" cap="flat" cmpd="sng">
            <a:solidFill>
              <a:schemeClr val="dk1"/>
            </a:solidFill>
            <a:prstDash val="solid"/>
            <a:round/>
            <a:headEnd type="none" w="sm" len="sm"/>
            <a:tailEnd type="none" w="sm" len="sm"/>
          </a:ln>
        </p:spPr>
      </p:pic>
      <p:sp>
        <p:nvSpPr>
          <p:cNvPr id="193" name="Google Shape;193;p21" descr="The choice order does not affect scholarship or admission consideration unless a university’s literature specifically states that it does. "/>
          <p:cNvSpPr/>
          <p:nvPr/>
        </p:nvSpPr>
        <p:spPr>
          <a:xfrm>
            <a:off x="4283968" y="3933056"/>
            <a:ext cx="4392488" cy="1872208"/>
          </a:xfrm>
          <a:prstGeom prst="wedgeRectCallout">
            <a:avLst>
              <a:gd name="adj1" fmla="val -100113"/>
              <a:gd name="adj2" fmla="val -103587"/>
            </a:avLst>
          </a:prstGeom>
          <a:solidFill>
            <a:srgbClr val="B6DDE7"/>
          </a:solidFill>
          <a:ln w="9525" cap="flat" cmpd="sng">
            <a:solidFill>
              <a:srgbClr val="215968"/>
            </a:solidFill>
            <a:prstDash val="solid"/>
            <a:miter lim="800000"/>
            <a:headEnd type="none" w="sm" len="sm"/>
            <a:tailEnd type="none" w="sm" len="sm"/>
          </a:ln>
          <a:effectLst>
            <a:outerShdw dist="107763" dir="2700000" algn="ctr" rotWithShape="0">
              <a:schemeClr val="dk2"/>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CA" sz="2000" b="0" i="0" u="none" strike="noStrike" cap="none">
                <a:solidFill>
                  <a:schemeClr val="dk1"/>
                </a:solidFill>
                <a:latin typeface="Arial"/>
                <a:ea typeface="Arial"/>
                <a:cs typeface="Arial"/>
                <a:sym typeface="Arial"/>
              </a:rPr>
              <a:t>The choice order does not affect scholarship or admission consideration </a:t>
            </a:r>
            <a:r>
              <a:rPr lang="en-CA" sz="2000" b="1" i="0" u="none" strike="noStrike" cap="none">
                <a:solidFill>
                  <a:schemeClr val="dk1"/>
                </a:solidFill>
                <a:latin typeface="Arial"/>
                <a:ea typeface="Arial"/>
                <a:cs typeface="Arial"/>
                <a:sym typeface="Arial"/>
              </a:rPr>
              <a:t>unless</a:t>
            </a:r>
            <a:r>
              <a:rPr lang="en-CA" sz="2000" b="0" i="0" u="none" strike="noStrike" cap="none">
                <a:solidFill>
                  <a:schemeClr val="dk1"/>
                </a:solidFill>
                <a:latin typeface="Arial"/>
                <a:ea typeface="Arial"/>
                <a:cs typeface="Arial"/>
                <a:sym typeface="Arial"/>
              </a:rPr>
              <a:t> a university’s information specifically states that it does.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2"/>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7E8C"/>
              </a:buClr>
              <a:buSzPts val="3600"/>
              <a:buFont typeface="Arial"/>
              <a:buNone/>
            </a:pPr>
            <a:r>
              <a:rPr lang="en-CA"/>
              <a:t>Fees</a:t>
            </a:r>
            <a:endParaRPr/>
          </a:p>
        </p:txBody>
      </p:sp>
      <p:pic>
        <p:nvPicPr>
          <p:cNvPr id="200" name="Google Shape;200;p22" descr="Program Choices page with total owing indicated."/>
          <p:cNvPicPr preferRelativeResize="0"/>
          <p:nvPr/>
        </p:nvPicPr>
        <p:blipFill rotWithShape="1">
          <a:blip r:embed="rId3">
            <a:alphaModFix/>
          </a:blip>
          <a:srcRect/>
          <a:stretch/>
        </p:blipFill>
        <p:spPr>
          <a:xfrm>
            <a:off x="1155000" y="1556792"/>
            <a:ext cx="7233424" cy="3800168"/>
          </a:xfrm>
          <a:prstGeom prst="rect">
            <a:avLst/>
          </a:prstGeom>
          <a:noFill/>
          <a:ln w="9525" cap="flat" cmpd="sng">
            <a:solidFill>
              <a:schemeClr val="dk1"/>
            </a:solidFill>
            <a:prstDash val="solid"/>
            <a:round/>
            <a:headEnd type="none" w="sm" len="sm"/>
            <a:tailEnd type="none" w="sm" len="sm"/>
          </a:ln>
        </p:spPr>
      </p:pic>
      <p:sp>
        <p:nvSpPr>
          <p:cNvPr id="201" name="Google Shape;201;p22" descr="The cost is $150 for the first 3 university/program choices and $50 for each additional choice. "/>
          <p:cNvSpPr/>
          <p:nvPr/>
        </p:nvSpPr>
        <p:spPr>
          <a:xfrm>
            <a:off x="4427984" y="3717032"/>
            <a:ext cx="3240360" cy="1413173"/>
          </a:xfrm>
          <a:prstGeom prst="wedgeRectCallout">
            <a:avLst>
              <a:gd name="adj1" fmla="val -120177"/>
              <a:gd name="adj2" fmla="val -187872"/>
            </a:avLst>
          </a:prstGeom>
          <a:solidFill>
            <a:srgbClr val="B6DDE7"/>
          </a:solidFill>
          <a:ln w="9525" cap="flat" cmpd="sng">
            <a:solidFill>
              <a:srgbClr val="21596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CA" sz="2000" b="0" i="0" u="none" strike="noStrike" cap="none">
                <a:solidFill>
                  <a:schemeClr val="dk1"/>
                </a:solidFill>
                <a:latin typeface="Arial"/>
                <a:ea typeface="Arial"/>
                <a:cs typeface="Arial"/>
                <a:sym typeface="Arial"/>
              </a:rPr>
              <a:t>The cost is $150 for the first 3 university/program choices and $50 for each additional choice.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23"/>
          <p:cNvSpPr txBox="1">
            <a:spLocks noGrp="1"/>
          </p:cNvSpPr>
          <p:nvPr>
            <p:ph type="title"/>
          </p:nvPr>
        </p:nvSpPr>
        <p:spPr>
          <a:xfrm>
            <a:off x="1043608" y="274638"/>
            <a:ext cx="7643100" cy="11430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CA"/>
              <a:t>Additional University Details</a:t>
            </a:r>
            <a:endParaRPr/>
          </a:p>
        </p:txBody>
      </p:sp>
      <p:sp>
        <p:nvSpPr>
          <p:cNvPr id="208" name="Google Shape;208;p23"/>
          <p:cNvSpPr txBox="1">
            <a:spLocks noGrp="1"/>
          </p:cNvSpPr>
          <p:nvPr>
            <p:ph type="body" idx="1"/>
          </p:nvPr>
        </p:nvSpPr>
        <p:spPr>
          <a:xfrm>
            <a:off x="1043608" y="1600200"/>
            <a:ext cx="7643100" cy="4526100"/>
          </a:xfrm>
          <a:prstGeom prst="rect">
            <a:avLst/>
          </a:prstGeom>
        </p:spPr>
        <p:txBody>
          <a:bodyPr spcFirstLastPara="1" wrap="square" lIns="91425" tIns="45700" rIns="91425" bIns="45700" anchor="t" anchorCtr="0">
            <a:normAutofit/>
          </a:bodyPr>
          <a:lstStyle/>
          <a:p>
            <a:pPr marL="0" lvl="0" indent="0" algn="l" rtl="0">
              <a:spcBef>
                <a:spcPts val="560"/>
              </a:spcBef>
              <a:spcAft>
                <a:spcPts val="0"/>
              </a:spcAft>
              <a:buNone/>
            </a:pPr>
            <a:r>
              <a:rPr lang="en-CA"/>
              <a:t>This section only applies to you if you have applied to university before. </a:t>
            </a:r>
            <a:endParaRPr/>
          </a:p>
          <a:p>
            <a:pPr marL="0" lvl="0" indent="0" algn="l" rtl="0">
              <a:spcBef>
                <a:spcPts val="560"/>
              </a:spcBef>
              <a:spcAft>
                <a:spcPts val="0"/>
              </a:spcAft>
              <a:buNone/>
            </a:pPr>
            <a:r>
              <a:rPr lang="en-CA"/>
              <a:t>Since you have not, move on to the next section.</a:t>
            </a:r>
            <a:endParaRPr/>
          </a:p>
          <a:p>
            <a:pPr marL="0" lvl="0" indent="0" algn="l" rtl="0">
              <a:spcBef>
                <a:spcPts val="560"/>
              </a:spcBef>
              <a:spcAft>
                <a:spcPts val="0"/>
              </a:spcAft>
              <a:buNone/>
            </a:pPr>
            <a:endParaRPr/>
          </a:p>
        </p:txBody>
      </p:sp>
      <p:pic>
        <p:nvPicPr>
          <p:cNvPr id="209" name="Google Shape;209;p23"/>
          <p:cNvPicPr preferRelativeResize="0"/>
          <p:nvPr/>
        </p:nvPicPr>
        <p:blipFill>
          <a:blip r:embed="rId3">
            <a:alphaModFix/>
          </a:blip>
          <a:stretch>
            <a:fillRect/>
          </a:stretch>
        </p:blipFill>
        <p:spPr>
          <a:xfrm>
            <a:off x="1323975" y="3950925"/>
            <a:ext cx="6496050" cy="17526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Shape 214"/>
        <p:cNvGrpSpPr/>
        <p:nvPr/>
      </p:nvGrpSpPr>
      <p:grpSpPr>
        <a:xfrm>
          <a:off x="0" y="0"/>
          <a:ext cx="0" cy="0"/>
          <a:chOff x="0" y="0"/>
          <a:chExt cx="0" cy="0"/>
        </a:xfrm>
      </p:grpSpPr>
      <p:sp>
        <p:nvSpPr>
          <p:cNvPr id="215" name="Google Shape;215;p24"/>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7E8C"/>
              </a:buClr>
              <a:buSzPts val="3600"/>
              <a:buFont typeface="Arial"/>
              <a:buNone/>
            </a:pPr>
            <a:r>
              <a:rPr lang="en-CA"/>
              <a:t>Document Upload</a:t>
            </a:r>
            <a:endParaRPr/>
          </a:p>
        </p:txBody>
      </p:sp>
      <p:pic>
        <p:nvPicPr>
          <p:cNvPr id="216" name="Google Shape;216;p24" descr="Document Upload page with table showing document types by university."/>
          <p:cNvPicPr preferRelativeResize="0"/>
          <p:nvPr/>
        </p:nvPicPr>
        <p:blipFill rotWithShape="1">
          <a:blip r:embed="rId3">
            <a:alphaModFix/>
          </a:blip>
          <a:srcRect/>
          <a:stretch/>
        </p:blipFill>
        <p:spPr>
          <a:xfrm>
            <a:off x="1259632" y="1333847"/>
            <a:ext cx="6010275" cy="4543425"/>
          </a:xfrm>
          <a:prstGeom prst="rect">
            <a:avLst/>
          </a:prstGeom>
          <a:noFill/>
          <a:ln w="9525" cap="flat" cmpd="sng">
            <a:solidFill>
              <a:schemeClr val="dk1"/>
            </a:solidFill>
            <a:prstDash val="solid"/>
            <a:round/>
            <a:headEnd type="none" w="sm" len="sm"/>
            <a:tailEnd type="none" w="sm" len="sm"/>
          </a:ln>
        </p:spPr>
      </p:pic>
      <p:sp>
        <p:nvSpPr>
          <p:cNvPr id="217" name="Google Shape;217;p24" descr="You can upload documentation that supports your application, as required by your university choices."/>
          <p:cNvSpPr/>
          <p:nvPr/>
        </p:nvSpPr>
        <p:spPr>
          <a:xfrm>
            <a:off x="5724128" y="3717032"/>
            <a:ext cx="3075856" cy="1631216"/>
          </a:xfrm>
          <a:prstGeom prst="rect">
            <a:avLst/>
          </a:prstGeom>
          <a:solidFill>
            <a:srgbClr val="B6DDE7"/>
          </a:solidFill>
          <a:ln w="9525" cap="flat" cmpd="sng">
            <a:solidFill>
              <a:srgbClr val="215968"/>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CA" sz="2000" b="0" i="0" u="none" strike="noStrike" cap="none">
                <a:solidFill>
                  <a:schemeClr val="dk1"/>
                </a:solidFill>
                <a:latin typeface="Arial"/>
                <a:ea typeface="Arial"/>
                <a:cs typeface="Arial"/>
                <a:sym typeface="Arial"/>
              </a:rPr>
              <a:t>You can upload documents that support your application, as required by your university choices.</a:t>
            </a:r>
            <a:endParaRPr sz="2000" b="0"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5"/>
          <p:cNvSpPr txBox="1">
            <a:spLocks noGrp="1"/>
          </p:cNvSpPr>
          <p:nvPr>
            <p:ph type="title"/>
          </p:nvPr>
        </p:nvSpPr>
        <p:spPr>
          <a:xfrm>
            <a:off x="1043608" y="274638"/>
            <a:ext cx="7643100" cy="11430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CA"/>
              <a:t>Document Upload - Information </a:t>
            </a:r>
            <a:endParaRPr/>
          </a:p>
        </p:txBody>
      </p:sp>
      <p:sp>
        <p:nvSpPr>
          <p:cNvPr id="224" name="Google Shape;224;p25"/>
          <p:cNvSpPr txBox="1">
            <a:spLocks noGrp="1"/>
          </p:cNvSpPr>
          <p:nvPr>
            <p:ph type="body" idx="1"/>
          </p:nvPr>
        </p:nvSpPr>
        <p:spPr>
          <a:xfrm>
            <a:off x="1043608" y="1600200"/>
            <a:ext cx="7643100" cy="4526100"/>
          </a:xfrm>
          <a:prstGeom prst="rect">
            <a:avLst/>
          </a:prstGeom>
        </p:spPr>
        <p:txBody>
          <a:bodyPr spcFirstLastPara="1" wrap="square" lIns="91425" tIns="45700" rIns="91425" bIns="45700" anchor="t" anchorCtr="0">
            <a:normAutofit/>
          </a:bodyPr>
          <a:lstStyle/>
          <a:p>
            <a:pPr marL="0" lvl="0" indent="0" algn="l" rtl="0">
              <a:spcBef>
                <a:spcPts val="560"/>
              </a:spcBef>
              <a:spcAft>
                <a:spcPts val="0"/>
              </a:spcAft>
              <a:buNone/>
            </a:pPr>
            <a:r>
              <a:rPr lang="en-CA"/>
              <a:t>This section is </a:t>
            </a:r>
            <a:r>
              <a:rPr lang="en-CA" b="1"/>
              <a:t>NOT MANDATORY</a:t>
            </a:r>
            <a:r>
              <a:rPr lang="en-CA"/>
              <a:t>. If an institution requires documentation they will request it directly from you via email or their registration platform. </a:t>
            </a:r>
            <a:endParaRPr/>
          </a:p>
          <a:p>
            <a:pPr marL="0" lvl="0" indent="0" algn="l" rtl="0">
              <a:spcBef>
                <a:spcPts val="560"/>
              </a:spcBef>
              <a:spcAft>
                <a:spcPts val="0"/>
              </a:spcAft>
              <a:buNone/>
            </a:pPr>
            <a:endParaRPr/>
          </a:p>
        </p:txBody>
      </p:sp>
      <p:pic>
        <p:nvPicPr>
          <p:cNvPr id="225" name="Google Shape;225;p25"/>
          <p:cNvPicPr preferRelativeResize="0"/>
          <p:nvPr/>
        </p:nvPicPr>
        <p:blipFill>
          <a:blip r:embed="rId3">
            <a:alphaModFix/>
          </a:blip>
          <a:stretch>
            <a:fillRect/>
          </a:stretch>
        </p:blipFill>
        <p:spPr>
          <a:xfrm>
            <a:off x="1138238" y="3823088"/>
            <a:ext cx="6867525" cy="9429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26"/>
          <p:cNvSpPr txBox="1">
            <a:spLocks noGrp="1"/>
          </p:cNvSpPr>
          <p:nvPr>
            <p:ph type="title"/>
          </p:nvPr>
        </p:nvSpPr>
        <p:spPr>
          <a:xfrm>
            <a:off x="1043608" y="274638"/>
            <a:ext cx="7643100" cy="11430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CA"/>
              <a:t>Other Academic Information </a:t>
            </a:r>
            <a:endParaRPr/>
          </a:p>
        </p:txBody>
      </p:sp>
      <p:sp>
        <p:nvSpPr>
          <p:cNvPr id="232" name="Google Shape;232;p26"/>
          <p:cNvSpPr txBox="1">
            <a:spLocks noGrp="1"/>
          </p:cNvSpPr>
          <p:nvPr>
            <p:ph type="body" idx="1"/>
          </p:nvPr>
        </p:nvSpPr>
        <p:spPr>
          <a:xfrm>
            <a:off x="798975" y="1298375"/>
            <a:ext cx="2141700" cy="4816800"/>
          </a:xfrm>
          <a:prstGeom prst="rect">
            <a:avLst/>
          </a:prstGeom>
        </p:spPr>
        <p:txBody>
          <a:bodyPr spcFirstLastPara="1" wrap="square" lIns="91425" tIns="45700" rIns="91425" bIns="45700" anchor="t" anchorCtr="0">
            <a:normAutofit/>
          </a:bodyPr>
          <a:lstStyle/>
          <a:p>
            <a:pPr marL="0" lvl="0" indent="0" algn="l" rtl="0">
              <a:spcBef>
                <a:spcPts val="560"/>
              </a:spcBef>
              <a:spcAft>
                <a:spcPts val="0"/>
              </a:spcAft>
              <a:buNone/>
            </a:pPr>
            <a:r>
              <a:rPr lang="en-CA" sz="2400"/>
              <a:t>Answer the questions and click ‘Save’</a:t>
            </a:r>
            <a:endParaRPr sz="2400"/>
          </a:p>
          <a:p>
            <a:pPr marL="0" lvl="0" indent="0" algn="l" rtl="0">
              <a:spcBef>
                <a:spcPts val="560"/>
              </a:spcBef>
              <a:spcAft>
                <a:spcPts val="0"/>
              </a:spcAft>
              <a:buNone/>
            </a:pPr>
            <a:endParaRPr sz="2400"/>
          </a:p>
          <a:p>
            <a:pPr marL="0" lvl="0" indent="0" algn="l" rtl="0">
              <a:spcBef>
                <a:spcPts val="560"/>
              </a:spcBef>
              <a:spcAft>
                <a:spcPts val="0"/>
              </a:spcAft>
              <a:buNone/>
            </a:pPr>
            <a:r>
              <a:rPr lang="en-CA" sz="2400" b="1" i="1"/>
              <a:t>IB Students</a:t>
            </a:r>
            <a:r>
              <a:rPr lang="en-CA" sz="2400"/>
              <a:t> - This is where you will indicate your IB Program Type (Diploma)</a:t>
            </a:r>
            <a:endParaRPr sz="2400"/>
          </a:p>
        </p:txBody>
      </p:sp>
      <p:pic>
        <p:nvPicPr>
          <p:cNvPr id="233" name="Google Shape;233;p26"/>
          <p:cNvPicPr preferRelativeResize="0"/>
          <p:nvPr/>
        </p:nvPicPr>
        <p:blipFill>
          <a:blip r:embed="rId3">
            <a:alphaModFix/>
          </a:blip>
          <a:stretch>
            <a:fillRect/>
          </a:stretch>
        </p:blipFill>
        <p:spPr>
          <a:xfrm>
            <a:off x="3095200" y="1487000"/>
            <a:ext cx="5965475" cy="3850675"/>
          </a:xfrm>
          <a:prstGeom prst="rect">
            <a:avLst/>
          </a:prstGeom>
          <a:noFill/>
          <a:ln>
            <a:noFill/>
          </a:ln>
        </p:spPr>
      </p:pic>
      <p:sp>
        <p:nvSpPr>
          <p:cNvPr id="234" name="Google Shape;234;p26"/>
          <p:cNvSpPr/>
          <p:nvPr/>
        </p:nvSpPr>
        <p:spPr>
          <a:xfrm>
            <a:off x="3173775" y="3872875"/>
            <a:ext cx="4760700" cy="765600"/>
          </a:xfrm>
          <a:prstGeom prst="ellipse">
            <a:avLst/>
          </a:prstGeom>
          <a:noFill/>
          <a:ln w="38100"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Shape 239"/>
        <p:cNvGrpSpPr/>
        <p:nvPr/>
      </p:nvGrpSpPr>
      <p:grpSpPr>
        <a:xfrm>
          <a:off x="0" y="0"/>
          <a:ext cx="0" cy="0"/>
          <a:chOff x="0" y="0"/>
          <a:chExt cx="0" cy="0"/>
        </a:xfrm>
      </p:grpSpPr>
      <p:sp>
        <p:nvSpPr>
          <p:cNvPr id="240" name="Google Shape;240;p27"/>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7E8C"/>
              </a:buClr>
              <a:buSzPts val="3600"/>
              <a:buFont typeface="Arial"/>
              <a:buNone/>
            </a:pPr>
            <a:r>
              <a:rPr lang="en-CA"/>
              <a:t>Answer Questions</a:t>
            </a:r>
            <a:endParaRPr/>
          </a:p>
        </p:txBody>
      </p:sp>
      <p:sp>
        <p:nvSpPr>
          <p:cNvPr id="241" name="Google Shape;241;p27"/>
          <p:cNvSpPr txBox="1">
            <a:spLocks noGrp="1"/>
          </p:cNvSpPr>
          <p:nvPr>
            <p:ph type="body" idx="1"/>
          </p:nvPr>
        </p:nvSpPr>
        <p:spPr>
          <a:xfrm>
            <a:off x="1043608" y="1420838"/>
            <a:ext cx="7643192" cy="45259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000"/>
              <a:buNone/>
            </a:pPr>
            <a:r>
              <a:rPr lang="en-CA" sz="2000"/>
              <a:t>You must complete the Additional University Details and Other Academic Information sections.</a:t>
            </a:r>
            <a:endParaRPr/>
          </a:p>
          <a:p>
            <a:pPr marL="342900" lvl="0" indent="-165100" algn="l" rtl="0">
              <a:spcBef>
                <a:spcPts val="560"/>
              </a:spcBef>
              <a:spcAft>
                <a:spcPts val="0"/>
              </a:spcAft>
              <a:buClr>
                <a:schemeClr val="dk1"/>
              </a:buClr>
              <a:buSzPts val="2800"/>
              <a:buNone/>
            </a:pPr>
            <a:endParaRPr/>
          </a:p>
        </p:txBody>
      </p:sp>
      <p:pic>
        <p:nvPicPr>
          <p:cNvPr id="242" name="Google Shape;242;p27" descr="Additional University Details page."/>
          <p:cNvPicPr preferRelativeResize="0"/>
          <p:nvPr/>
        </p:nvPicPr>
        <p:blipFill rotWithShape="1">
          <a:blip r:embed="rId3">
            <a:alphaModFix/>
          </a:blip>
          <a:srcRect/>
          <a:stretch/>
        </p:blipFill>
        <p:spPr>
          <a:xfrm>
            <a:off x="1184111" y="2276872"/>
            <a:ext cx="2451785" cy="3762375"/>
          </a:xfrm>
          <a:prstGeom prst="rect">
            <a:avLst/>
          </a:prstGeom>
          <a:noFill/>
          <a:ln w="9525" cap="flat" cmpd="sng">
            <a:solidFill>
              <a:schemeClr val="dk1"/>
            </a:solidFill>
            <a:prstDash val="solid"/>
            <a:round/>
            <a:headEnd type="none" w="sm" len="sm"/>
            <a:tailEnd type="none" w="sm" len="sm"/>
          </a:ln>
        </p:spPr>
      </p:pic>
      <p:pic>
        <p:nvPicPr>
          <p:cNvPr id="243" name="Google Shape;243;p27" descr="Other Academic Information page with questions and drop-down menus."/>
          <p:cNvPicPr preferRelativeResize="0"/>
          <p:nvPr/>
        </p:nvPicPr>
        <p:blipFill rotWithShape="1">
          <a:blip r:embed="rId4">
            <a:alphaModFix/>
          </a:blip>
          <a:srcRect/>
          <a:stretch/>
        </p:blipFill>
        <p:spPr>
          <a:xfrm>
            <a:off x="3995936" y="2293663"/>
            <a:ext cx="4401952" cy="3745584"/>
          </a:xfrm>
          <a:prstGeom prst="rect">
            <a:avLst/>
          </a:prstGeom>
          <a:noFill/>
          <a:ln w="9525" cap="flat" cmpd="sng">
            <a:solidFill>
              <a:schemeClr val="dk1"/>
            </a:solidFill>
            <a:prstDash val="solid"/>
            <a:round/>
            <a:headEnd type="none" w="sm" len="sm"/>
            <a:tailEnd type="none" w="sm" len="sm"/>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Shape 248"/>
        <p:cNvGrpSpPr/>
        <p:nvPr/>
      </p:nvGrpSpPr>
      <p:grpSpPr>
        <a:xfrm>
          <a:off x="0" y="0"/>
          <a:ext cx="0" cy="0"/>
          <a:chOff x="0" y="0"/>
          <a:chExt cx="0" cy="0"/>
        </a:xfrm>
      </p:grpSpPr>
      <p:sp>
        <p:nvSpPr>
          <p:cNvPr id="249" name="Google Shape;249;p28"/>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7E8C"/>
              </a:buClr>
              <a:buSzPts val="3600"/>
              <a:buFont typeface="Arial"/>
              <a:buNone/>
            </a:pPr>
            <a:r>
              <a:rPr lang="en-CA"/>
              <a:t>Current High School Info/Grades</a:t>
            </a:r>
            <a:endParaRPr/>
          </a:p>
        </p:txBody>
      </p:sp>
      <p:sp>
        <p:nvSpPr>
          <p:cNvPr id="250" name="Google Shape;250;p28"/>
          <p:cNvSpPr txBox="1">
            <a:spLocks noGrp="1"/>
          </p:cNvSpPr>
          <p:nvPr>
            <p:ph type="body" idx="1"/>
          </p:nvPr>
        </p:nvSpPr>
        <p:spPr>
          <a:xfrm>
            <a:off x="1043608" y="1340768"/>
            <a:ext cx="7643192" cy="45259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000"/>
              <a:buNone/>
            </a:pPr>
            <a:r>
              <a:rPr lang="en-CA" sz="2000"/>
              <a:t>Please monitor and report errors to your guidance counsellor.</a:t>
            </a:r>
            <a:endParaRPr/>
          </a:p>
        </p:txBody>
      </p:sp>
      <p:pic>
        <p:nvPicPr>
          <p:cNvPr id="251" name="Google Shape;251;p28" descr="Current High School Information and Grades page."/>
          <p:cNvPicPr preferRelativeResize="0"/>
          <p:nvPr/>
        </p:nvPicPr>
        <p:blipFill rotWithShape="1">
          <a:blip r:embed="rId3">
            <a:alphaModFix/>
          </a:blip>
          <a:srcRect t="4470" b="37001"/>
          <a:stretch/>
        </p:blipFill>
        <p:spPr>
          <a:xfrm>
            <a:off x="1763688" y="2132856"/>
            <a:ext cx="6028438" cy="3772507"/>
          </a:xfrm>
          <a:prstGeom prst="rect">
            <a:avLst/>
          </a:prstGeom>
          <a:noFill/>
          <a:ln w="9525" cap="flat" cmpd="sng">
            <a:solidFill>
              <a:schemeClr val="dk1"/>
            </a:solidFill>
            <a:prstDash val="solid"/>
            <a:round/>
            <a:headEnd type="none" w="sm" len="sm"/>
            <a:tailEnd type="none" w="sm" len="sm"/>
          </a:ln>
        </p:spPr>
      </p:pic>
      <p:sp>
        <p:nvSpPr>
          <p:cNvPr id="252" name="Google Shape;252;p28" descr="This screen is “read-only”."/>
          <p:cNvSpPr txBox="1"/>
          <p:nvPr/>
        </p:nvSpPr>
        <p:spPr>
          <a:xfrm>
            <a:off x="6753225" y="4725144"/>
            <a:ext cx="1885950" cy="708025"/>
          </a:xfrm>
          <a:prstGeom prst="rect">
            <a:avLst/>
          </a:prstGeom>
          <a:solidFill>
            <a:srgbClr val="B6DDE7"/>
          </a:solidFill>
          <a:ln w="22225" cap="flat" cmpd="sng">
            <a:solidFill>
              <a:srgbClr val="215968"/>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CA" sz="2000" b="0" i="0" u="none" strike="noStrike" cap="none">
                <a:solidFill>
                  <a:schemeClr val="dk1"/>
                </a:solidFill>
                <a:latin typeface="Arial"/>
                <a:ea typeface="Arial"/>
                <a:cs typeface="Arial"/>
                <a:sym typeface="Arial"/>
              </a:rPr>
              <a:t>This screen is read-only.</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29"/>
          <p:cNvSpPr txBox="1">
            <a:spLocks noGrp="1"/>
          </p:cNvSpPr>
          <p:nvPr>
            <p:ph type="title"/>
          </p:nvPr>
        </p:nvSpPr>
        <p:spPr>
          <a:xfrm>
            <a:off x="876675" y="274650"/>
            <a:ext cx="8012100" cy="11430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CA"/>
              <a:t>Current High School Information &amp; Grades</a:t>
            </a:r>
            <a:endParaRPr/>
          </a:p>
        </p:txBody>
      </p:sp>
      <p:sp>
        <p:nvSpPr>
          <p:cNvPr id="259" name="Google Shape;259;p29"/>
          <p:cNvSpPr txBox="1">
            <a:spLocks noGrp="1"/>
          </p:cNvSpPr>
          <p:nvPr>
            <p:ph type="body" idx="1"/>
          </p:nvPr>
        </p:nvSpPr>
        <p:spPr>
          <a:xfrm>
            <a:off x="5881450" y="1298350"/>
            <a:ext cx="2805300" cy="4827900"/>
          </a:xfrm>
          <a:prstGeom prst="rect">
            <a:avLst/>
          </a:prstGeom>
        </p:spPr>
        <p:txBody>
          <a:bodyPr spcFirstLastPara="1" wrap="square" lIns="91425" tIns="45700" rIns="91425" bIns="45700" anchor="t" anchorCtr="0">
            <a:normAutofit/>
          </a:bodyPr>
          <a:lstStyle/>
          <a:p>
            <a:pPr marL="0" lvl="0" indent="0" algn="l" rtl="0">
              <a:spcBef>
                <a:spcPts val="560"/>
              </a:spcBef>
              <a:spcAft>
                <a:spcPts val="0"/>
              </a:spcAft>
              <a:buNone/>
            </a:pPr>
            <a:r>
              <a:rPr lang="en-CA" sz="2600"/>
              <a:t>Check Current High School Information/</a:t>
            </a:r>
            <a:br>
              <a:rPr lang="en-CA" sz="2600"/>
            </a:br>
            <a:r>
              <a:rPr lang="en-CA" sz="2600"/>
              <a:t>Grades - report any errors to your Guidance Counsellor</a:t>
            </a:r>
            <a:endParaRPr sz="2600"/>
          </a:p>
        </p:txBody>
      </p:sp>
      <p:pic>
        <p:nvPicPr>
          <p:cNvPr id="260" name="Google Shape;260;p29"/>
          <p:cNvPicPr preferRelativeResize="0"/>
          <p:nvPr/>
        </p:nvPicPr>
        <p:blipFill>
          <a:blip r:embed="rId3">
            <a:alphaModFix/>
          </a:blip>
          <a:stretch>
            <a:fillRect/>
          </a:stretch>
        </p:blipFill>
        <p:spPr>
          <a:xfrm>
            <a:off x="757975" y="1058525"/>
            <a:ext cx="4901549" cy="5001151"/>
          </a:xfrm>
          <a:prstGeom prst="rect">
            <a:avLst/>
          </a:prstGeom>
          <a:noFill/>
          <a:ln>
            <a:noFill/>
          </a:ln>
        </p:spPr>
      </p:pic>
      <p:sp>
        <p:nvSpPr>
          <p:cNvPr id="261" name="Google Shape;261;p29" descr="This screen is “read-only”."/>
          <p:cNvSpPr txBox="1"/>
          <p:nvPr/>
        </p:nvSpPr>
        <p:spPr>
          <a:xfrm>
            <a:off x="3401900" y="3848469"/>
            <a:ext cx="1886100" cy="708000"/>
          </a:xfrm>
          <a:prstGeom prst="rect">
            <a:avLst/>
          </a:prstGeom>
          <a:solidFill>
            <a:srgbClr val="B6DDE7"/>
          </a:solidFill>
          <a:ln w="22225" cap="flat" cmpd="sng">
            <a:solidFill>
              <a:srgbClr val="215968"/>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CA" sz="2000" b="0" i="0" u="none" strike="noStrike" cap="none">
                <a:solidFill>
                  <a:schemeClr val="dk1"/>
                </a:solidFill>
                <a:latin typeface="Arial"/>
                <a:ea typeface="Arial"/>
                <a:cs typeface="Arial"/>
                <a:sym typeface="Arial"/>
              </a:rPr>
              <a:t>This screen is read-only.</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30"/>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7E8C"/>
              </a:buClr>
              <a:buSzPts val="3600"/>
              <a:buFont typeface="Arial"/>
              <a:buNone/>
            </a:pPr>
            <a:r>
              <a:rPr lang="en-CA"/>
              <a:t>Submitting Your Application</a:t>
            </a:r>
            <a:endParaRPr/>
          </a:p>
        </p:txBody>
      </p:sp>
      <p:grpSp>
        <p:nvGrpSpPr>
          <p:cNvPr id="268" name="Google Shape;268;p30" descr="Review and Submit page with &quot;I Verify and Agree&quot; button."/>
          <p:cNvGrpSpPr/>
          <p:nvPr/>
        </p:nvGrpSpPr>
        <p:grpSpPr>
          <a:xfrm>
            <a:off x="1475656" y="1340768"/>
            <a:ext cx="6408712" cy="4680520"/>
            <a:chOff x="1475656" y="1340768"/>
            <a:chExt cx="6408712" cy="4680520"/>
          </a:xfrm>
        </p:grpSpPr>
        <p:sp>
          <p:nvSpPr>
            <p:cNvPr id="269" name="Google Shape;269;p30"/>
            <p:cNvSpPr/>
            <p:nvPr/>
          </p:nvSpPr>
          <p:spPr>
            <a:xfrm>
              <a:off x="1475656" y="1340768"/>
              <a:ext cx="6408712" cy="468052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70" name="Google Shape;270;p30" descr="Review and Submit page."/>
            <p:cNvPicPr preferRelativeResize="0"/>
            <p:nvPr/>
          </p:nvPicPr>
          <p:blipFill rotWithShape="1">
            <a:blip r:embed="rId3">
              <a:alphaModFix/>
            </a:blip>
            <a:srcRect b="28323"/>
            <a:stretch/>
          </p:blipFill>
          <p:spPr>
            <a:xfrm>
              <a:off x="1550127" y="1407230"/>
              <a:ext cx="6259770" cy="3702501"/>
            </a:xfrm>
            <a:prstGeom prst="rect">
              <a:avLst/>
            </a:prstGeom>
            <a:noFill/>
            <a:ln>
              <a:noFill/>
            </a:ln>
          </p:spPr>
        </p:pic>
        <p:pic>
          <p:nvPicPr>
            <p:cNvPr id="271" name="Google Shape;271;p30"/>
            <p:cNvPicPr preferRelativeResize="0"/>
            <p:nvPr/>
          </p:nvPicPr>
          <p:blipFill rotWithShape="1">
            <a:blip r:embed="rId4">
              <a:alphaModFix/>
            </a:blip>
            <a:srcRect/>
            <a:stretch/>
          </p:blipFill>
          <p:spPr>
            <a:xfrm>
              <a:off x="1572705" y="5323595"/>
              <a:ext cx="1552575" cy="619125"/>
            </a:xfrm>
            <a:prstGeom prst="rect">
              <a:avLst/>
            </a:prstGeom>
            <a:noFill/>
            <a:ln>
              <a:noFill/>
            </a:ln>
          </p:spPr>
        </p:pic>
      </p:grpSp>
      <p:grpSp>
        <p:nvGrpSpPr>
          <p:cNvPr id="272" name="Google Shape;272;p30" descr="Click the I Verify and Agree button to proceed to the payment screen."/>
          <p:cNvGrpSpPr/>
          <p:nvPr/>
        </p:nvGrpSpPr>
        <p:grpSpPr>
          <a:xfrm>
            <a:off x="3923928" y="4653136"/>
            <a:ext cx="2350069" cy="1296144"/>
            <a:chOff x="3995937" y="4797152"/>
            <a:chExt cx="2350069" cy="1296144"/>
          </a:xfrm>
        </p:grpSpPr>
        <p:sp>
          <p:nvSpPr>
            <p:cNvPr id="273" name="Google Shape;273;p30" descr="Click &quot;I Verify and Agree&quot; to proceed to the payment screen."/>
            <p:cNvSpPr/>
            <p:nvPr/>
          </p:nvSpPr>
          <p:spPr>
            <a:xfrm>
              <a:off x="3995937" y="4797152"/>
              <a:ext cx="2088231" cy="1296144"/>
            </a:xfrm>
            <a:prstGeom prst="wedgeRectCallout">
              <a:avLst>
                <a:gd name="adj1" fmla="val -85914"/>
                <a:gd name="adj2" fmla="val 26318"/>
              </a:avLst>
            </a:prstGeom>
            <a:solidFill>
              <a:srgbClr val="B6DDE7"/>
            </a:solidFill>
            <a:ln w="9525" cap="flat" cmpd="sng">
              <a:solidFill>
                <a:srgbClr val="215968"/>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1800" b="0" i="0" u="none" strike="noStrike" cap="none">
                <a:solidFill>
                  <a:schemeClr val="dk1"/>
                </a:solidFill>
                <a:latin typeface="Helvetica Neue"/>
                <a:ea typeface="Helvetica Neue"/>
                <a:cs typeface="Helvetica Neue"/>
                <a:sym typeface="Helvetica Neue"/>
              </a:endParaRPr>
            </a:p>
          </p:txBody>
        </p:sp>
        <p:sp>
          <p:nvSpPr>
            <p:cNvPr id="274" name="Google Shape;274;p30"/>
            <p:cNvSpPr/>
            <p:nvPr/>
          </p:nvSpPr>
          <p:spPr>
            <a:xfrm>
              <a:off x="4067944" y="4941168"/>
              <a:ext cx="2278062" cy="101566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2000" b="0" i="0" u="none" strike="noStrike" cap="none">
                  <a:solidFill>
                    <a:schemeClr val="dk1"/>
                  </a:solidFill>
                  <a:latin typeface="Arial"/>
                  <a:ea typeface="Arial"/>
                  <a:cs typeface="Arial"/>
                  <a:sym typeface="Arial"/>
                </a:rPr>
                <a:t>Click to proceed to the payment screen.</a:t>
              </a:r>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31"/>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7E8C"/>
              </a:buClr>
              <a:buSzPts val="3600"/>
              <a:buFont typeface="Arial"/>
              <a:buNone/>
            </a:pPr>
            <a:r>
              <a:rPr lang="en-CA"/>
              <a:t>Paying for Your Application (1 of 2)</a:t>
            </a:r>
            <a:endParaRPr/>
          </a:p>
        </p:txBody>
      </p:sp>
      <p:sp>
        <p:nvSpPr>
          <p:cNvPr id="281" name="Google Shape;281;p31"/>
          <p:cNvSpPr txBox="1">
            <a:spLocks noGrp="1"/>
          </p:cNvSpPr>
          <p:nvPr>
            <p:ph type="body" idx="1"/>
          </p:nvPr>
        </p:nvSpPr>
        <p:spPr>
          <a:xfrm>
            <a:off x="1043608" y="1417638"/>
            <a:ext cx="7643192" cy="4708525"/>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200"/>
              <a:buNone/>
            </a:pPr>
            <a:r>
              <a:rPr lang="en-CA" sz="2200"/>
              <a:t>You can pay by the following methods:</a:t>
            </a:r>
            <a:br>
              <a:rPr lang="en-CA" sz="2200"/>
            </a:br>
            <a:endParaRPr sz="2200"/>
          </a:p>
          <a:p>
            <a:pPr marL="514350" lvl="0" indent="-514350" algn="l" rtl="0">
              <a:spcBef>
                <a:spcPts val="440"/>
              </a:spcBef>
              <a:spcAft>
                <a:spcPts val="0"/>
              </a:spcAft>
              <a:buClr>
                <a:schemeClr val="dk1"/>
              </a:buClr>
              <a:buSzPts val="2200"/>
              <a:buFont typeface="Calibri"/>
              <a:buAutoNum type="arabicPeriod"/>
            </a:pPr>
            <a:r>
              <a:rPr lang="en-CA" sz="2200" b="1"/>
              <a:t>VISA, MasterCard, American Express, VISA Debit or Debit MasterCard:</a:t>
            </a:r>
            <a:br>
              <a:rPr lang="en-CA" sz="2200" b="1"/>
            </a:br>
            <a:r>
              <a:rPr lang="en-CA" sz="2200"/>
              <a:t>You will need the card number, expiry date and CVV/CVC/CID number. </a:t>
            </a:r>
            <a:endParaRPr/>
          </a:p>
          <a:p>
            <a:pPr marL="514350" lvl="0" indent="-514350" algn="l" rtl="0">
              <a:spcBef>
                <a:spcPts val="1440"/>
              </a:spcBef>
              <a:spcAft>
                <a:spcPts val="0"/>
              </a:spcAft>
              <a:buClr>
                <a:schemeClr val="dk1"/>
              </a:buClr>
              <a:buSzPts val="2200"/>
              <a:buFont typeface="Calibri"/>
              <a:buAutoNum type="arabicPeriod"/>
            </a:pPr>
            <a:r>
              <a:rPr lang="en-CA" sz="2200" b="1"/>
              <a:t>Online Banking:</a:t>
            </a:r>
            <a:br>
              <a:rPr lang="en-CA" sz="2200" b="1"/>
            </a:br>
            <a:r>
              <a:rPr lang="en-CA" sz="2200"/>
              <a:t>You will receive a bill payment account number from the OUAC when you submit your application.</a:t>
            </a:r>
            <a:endParaRPr/>
          </a:p>
          <a:p>
            <a:pPr marL="514350" lvl="0" indent="-514350" algn="l" rtl="0">
              <a:spcBef>
                <a:spcPts val="1440"/>
              </a:spcBef>
              <a:spcAft>
                <a:spcPts val="0"/>
              </a:spcAft>
              <a:buClr>
                <a:schemeClr val="dk1"/>
              </a:buClr>
              <a:buSzPts val="2200"/>
              <a:buFont typeface="Calibri"/>
              <a:buAutoNum type="arabicPeriod"/>
            </a:pPr>
            <a:r>
              <a:rPr lang="en-CA" sz="2200" b="1"/>
              <a:t>Flywire:</a:t>
            </a:r>
            <a:br>
              <a:rPr lang="en-CA" sz="2200" b="1"/>
            </a:br>
            <a:r>
              <a:rPr lang="en-CA" sz="2200"/>
              <a:t>For international payments only. You can pay the Canadian dollar fees in the currency of your choice.</a:t>
            </a:r>
            <a:endParaRPr/>
          </a:p>
          <a:p>
            <a:pPr marL="0" lvl="0" indent="0" algn="l" rtl="0">
              <a:spcBef>
                <a:spcPts val="1440"/>
              </a:spcBef>
              <a:spcAft>
                <a:spcPts val="0"/>
              </a:spcAft>
              <a:buClr>
                <a:schemeClr val="dk1"/>
              </a:buClr>
              <a:buSzPts val="2200"/>
              <a:buNone/>
            </a:pPr>
            <a:endParaRPr sz="22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32"/>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7E8C"/>
              </a:buClr>
              <a:buSzPts val="3600"/>
              <a:buFont typeface="Arial"/>
              <a:buNone/>
            </a:pPr>
            <a:r>
              <a:rPr lang="en-CA"/>
              <a:t>Paying for Your Application (2 of 2)</a:t>
            </a:r>
            <a:endParaRPr/>
          </a:p>
        </p:txBody>
      </p:sp>
      <p:pic>
        <p:nvPicPr>
          <p:cNvPr id="288" name="Google Shape;288;p32" descr="Payment Options page with payment options and &quot;Continue&quot; button."/>
          <p:cNvPicPr preferRelativeResize="0"/>
          <p:nvPr/>
        </p:nvPicPr>
        <p:blipFill rotWithShape="1">
          <a:blip r:embed="rId3">
            <a:alphaModFix/>
          </a:blip>
          <a:srcRect/>
          <a:stretch/>
        </p:blipFill>
        <p:spPr>
          <a:xfrm>
            <a:off x="1172666" y="1563216"/>
            <a:ext cx="7143750" cy="3810000"/>
          </a:xfrm>
          <a:prstGeom prst="rect">
            <a:avLst/>
          </a:prstGeom>
          <a:noFill/>
          <a:ln w="9525" cap="flat" cmpd="sng">
            <a:solidFill>
              <a:schemeClr val="dk1"/>
            </a:solidFill>
            <a:prstDash val="solid"/>
            <a:round/>
            <a:headEnd type="none" w="sm" len="sm"/>
            <a:tailEnd type="none" w="sm" len="sm"/>
          </a:ln>
        </p:spPr>
      </p:pic>
      <p:sp>
        <p:nvSpPr>
          <p:cNvPr id="289" name="Google Shape;289;p32" descr="Once you choose your method of payment and click “Continue”, you will receive your OUAC Reference Number."/>
          <p:cNvSpPr/>
          <p:nvPr/>
        </p:nvSpPr>
        <p:spPr>
          <a:xfrm>
            <a:off x="6207696" y="1296892"/>
            <a:ext cx="2736304" cy="1938992"/>
          </a:xfrm>
          <a:prstGeom prst="rect">
            <a:avLst/>
          </a:prstGeom>
          <a:solidFill>
            <a:srgbClr val="B6DDE7"/>
          </a:solidFill>
          <a:ln w="9525" cap="flat" cmpd="sng">
            <a:solidFill>
              <a:srgbClr val="215968"/>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CA" sz="2000" b="0" i="0" u="none" strike="noStrike" cap="none">
                <a:solidFill>
                  <a:schemeClr val="dk1"/>
                </a:solidFill>
                <a:latin typeface="Arial"/>
                <a:ea typeface="Arial"/>
                <a:cs typeface="Arial"/>
                <a:sym typeface="Arial"/>
              </a:rPr>
              <a:t>Once you choose your method of payment and click “Continue”, you will receive your OUAC Reference Number.</a:t>
            </a:r>
            <a:endParaRPr sz="2000" b="0" i="0" u="none" strike="noStrike" cap="none">
              <a:solidFill>
                <a:schemeClr val="dk1"/>
              </a:solidFill>
              <a:latin typeface="Arial"/>
              <a:ea typeface="Arial"/>
              <a:cs typeface="Arial"/>
              <a:sym typeface="Arial"/>
            </a:endParaRPr>
          </a:p>
        </p:txBody>
      </p:sp>
      <p:sp>
        <p:nvSpPr>
          <p:cNvPr id="290" name="Google Shape;290;p32" descr="The OUAC cannot process your application without the application fee."/>
          <p:cNvSpPr/>
          <p:nvPr/>
        </p:nvSpPr>
        <p:spPr>
          <a:xfrm>
            <a:off x="5364088" y="4625841"/>
            <a:ext cx="2664296" cy="1323439"/>
          </a:xfrm>
          <a:prstGeom prst="rect">
            <a:avLst/>
          </a:prstGeom>
          <a:solidFill>
            <a:srgbClr val="B6DDE7"/>
          </a:solidFill>
          <a:ln w="9525" cap="flat" cmpd="sng">
            <a:solidFill>
              <a:srgbClr val="215968"/>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CA" sz="2000" b="0" i="0" u="none" strike="noStrike" cap="none">
                <a:solidFill>
                  <a:schemeClr val="dk1"/>
                </a:solidFill>
                <a:latin typeface="Arial"/>
                <a:ea typeface="Arial"/>
                <a:cs typeface="Arial"/>
                <a:sym typeface="Arial"/>
              </a:rPr>
              <a:t>The OUAC cannot process your application without the application fee.</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33"/>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7E8C"/>
              </a:buClr>
              <a:buSzPts val="3600"/>
              <a:buFont typeface="Arial"/>
              <a:buNone/>
            </a:pPr>
            <a:r>
              <a:rPr lang="en-CA"/>
              <a:t>Finishing</a:t>
            </a:r>
            <a:endParaRPr/>
          </a:p>
        </p:txBody>
      </p:sp>
      <p:sp>
        <p:nvSpPr>
          <p:cNvPr id="297" name="Google Shape;297;p33"/>
          <p:cNvSpPr txBox="1">
            <a:spLocks noGrp="1"/>
          </p:cNvSpPr>
          <p:nvPr>
            <p:ph type="body" idx="1"/>
          </p:nvPr>
        </p:nvSpPr>
        <p:spPr>
          <a:xfrm>
            <a:off x="1043608" y="1600200"/>
            <a:ext cx="7643192"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200"/>
              <a:buChar char="•"/>
            </a:pPr>
            <a:r>
              <a:rPr lang="en-CA" sz="2200"/>
              <a:t>On the Complete page, print the screen displaying your OUAC Reference Number (2023-XXXXXX) and instructions. You will also receive an email.</a:t>
            </a:r>
            <a:endParaRPr/>
          </a:p>
          <a:p>
            <a:pPr marL="342900" lvl="0" indent="-342900" algn="l" rtl="0">
              <a:spcBef>
                <a:spcPts val="440"/>
              </a:spcBef>
              <a:spcAft>
                <a:spcPts val="0"/>
              </a:spcAft>
              <a:buClr>
                <a:schemeClr val="dk1"/>
              </a:buClr>
              <a:buSzPts val="2200"/>
              <a:buChar char="•"/>
            </a:pPr>
            <a:r>
              <a:rPr lang="en-CA" sz="2200"/>
              <a:t>Record your OUAC Reference Number, as you will need to include it when communicating with the OUAC and the universities.</a:t>
            </a:r>
            <a:endParaRPr/>
          </a:p>
          <a:p>
            <a:pPr marL="342900" lvl="0" indent="-165100" algn="l" rtl="0">
              <a:spcBef>
                <a:spcPts val="560"/>
              </a:spcBef>
              <a:spcAft>
                <a:spcPts val="0"/>
              </a:spcAft>
              <a:buClr>
                <a:schemeClr val="dk1"/>
              </a:buClr>
              <a:buSzPts val="2800"/>
              <a:buNone/>
            </a:pPr>
            <a:endParaRPr/>
          </a:p>
        </p:txBody>
      </p:sp>
      <p:grpSp>
        <p:nvGrpSpPr>
          <p:cNvPr id="298" name="Google Shape;298;p33" descr="&quot;Complete&quot; page screenshot: &quot;[Name blurred], your application has been submitted. Your OUAC Reference Number is: [Number blurred]. Your application will be forwarded to your university choice(s) once the application service fee is successfully processed. All fees are non-refundable."/>
          <p:cNvGrpSpPr/>
          <p:nvPr/>
        </p:nvGrpSpPr>
        <p:grpSpPr>
          <a:xfrm>
            <a:off x="1259632" y="3861048"/>
            <a:ext cx="7488832" cy="1872208"/>
            <a:chOff x="1259632" y="3861048"/>
            <a:chExt cx="7488832" cy="1872208"/>
          </a:xfrm>
        </p:grpSpPr>
        <p:sp>
          <p:nvSpPr>
            <p:cNvPr id="299" name="Google Shape;299;p33"/>
            <p:cNvSpPr/>
            <p:nvPr/>
          </p:nvSpPr>
          <p:spPr>
            <a:xfrm>
              <a:off x="1259632" y="3861048"/>
              <a:ext cx="7488832" cy="1872208"/>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300" name="Google Shape;300;p33"/>
            <p:cNvPicPr preferRelativeResize="0"/>
            <p:nvPr/>
          </p:nvPicPr>
          <p:blipFill rotWithShape="1">
            <a:blip r:embed="rId3">
              <a:alphaModFix/>
            </a:blip>
            <a:srcRect/>
            <a:stretch/>
          </p:blipFill>
          <p:spPr>
            <a:xfrm>
              <a:off x="1295635" y="3924055"/>
              <a:ext cx="7391165" cy="1746194"/>
            </a:xfrm>
            <a:prstGeom prst="rect">
              <a:avLst/>
            </a:prstGeom>
            <a:noFill/>
            <a:ln>
              <a:noFill/>
            </a:ln>
          </p:spPr>
        </p:pic>
        <p:sp>
          <p:nvSpPr>
            <p:cNvPr id="301" name="Google Shape;301;p33"/>
            <p:cNvSpPr/>
            <p:nvPr/>
          </p:nvSpPr>
          <p:spPr>
            <a:xfrm>
              <a:off x="7848365" y="4365104"/>
              <a:ext cx="468051" cy="432048"/>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34"/>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7E8C"/>
              </a:buClr>
              <a:buSzPts val="3600"/>
              <a:buFont typeface="Arial"/>
              <a:buNone/>
            </a:pPr>
            <a:r>
              <a:rPr lang="en-CA"/>
              <a:t>Reset Your Password</a:t>
            </a:r>
            <a:endParaRPr/>
          </a:p>
        </p:txBody>
      </p:sp>
      <p:pic>
        <p:nvPicPr>
          <p:cNvPr id="308" name="Google Shape;308;p34" descr="Forgot Your Password page."/>
          <p:cNvPicPr preferRelativeResize="0"/>
          <p:nvPr/>
        </p:nvPicPr>
        <p:blipFill rotWithShape="1">
          <a:blip r:embed="rId3">
            <a:alphaModFix/>
          </a:blip>
          <a:srcRect/>
          <a:stretch/>
        </p:blipFill>
        <p:spPr>
          <a:xfrm>
            <a:off x="1633537" y="1614487"/>
            <a:ext cx="5876925" cy="3629025"/>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35"/>
          <p:cNvSpPr txBox="1">
            <a:spLocks noGrp="1"/>
          </p:cNvSpPr>
          <p:nvPr>
            <p:ph type="title"/>
          </p:nvPr>
        </p:nvSpPr>
        <p:spPr>
          <a:xfrm>
            <a:off x="863158" y="5112963"/>
            <a:ext cx="7643100" cy="11430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SzPts val="990"/>
              <a:buNone/>
            </a:pPr>
            <a:r>
              <a:rPr lang="en-CA" sz="2640"/>
              <a:t>Thank you…As always, Please feel free to book a guidance appointment via TeachAssist.</a:t>
            </a:r>
            <a:endParaRPr sz="2640"/>
          </a:p>
        </p:txBody>
      </p:sp>
      <p:pic>
        <p:nvPicPr>
          <p:cNvPr id="315" name="Google Shape;315;p35"/>
          <p:cNvPicPr preferRelativeResize="0"/>
          <p:nvPr/>
        </p:nvPicPr>
        <p:blipFill>
          <a:blip r:embed="rId3">
            <a:alphaModFix/>
          </a:blip>
          <a:stretch>
            <a:fillRect/>
          </a:stretch>
        </p:blipFill>
        <p:spPr>
          <a:xfrm>
            <a:off x="2789225" y="546001"/>
            <a:ext cx="4214650" cy="42146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14"/>
                                        </p:tgtEl>
                                        <p:attrNameLst>
                                          <p:attrName>style.visibility</p:attrName>
                                        </p:attrNameLst>
                                      </p:cBhvr>
                                      <p:to>
                                        <p:strVal val="visible"/>
                                      </p:to>
                                    </p:set>
                                    <p:anim calcmode="lin" valueType="num">
                                      <p:cBhvr additive="base">
                                        <p:cTn id="7" dur="1000"/>
                                        <p:tgtEl>
                                          <p:spTgt spid="31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36"/>
          <p:cNvSpPr txBox="1">
            <a:spLocks noGrp="1"/>
          </p:cNvSpPr>
          <p:nvPr>
            <p:ph type="title"/>
          </p:nvPr>
        </p:nvSpPr>
        <p:spPr>
          <a:xfrm>
            <a:off x="1043608" y="274638"/>
            <a:ext cx="7643192"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7E8C"/>
              </a:buClr>
              <a:buSzPts val="3600"/>
              <a:buFont typeface="Arial"/>
              <a:buNone/>
            </a:pPr>
            <a:r>
              <a:rPr lang="en-CA"/>
              <a:t>Need Assistance?</a:t>
            </a:r>
            <a:endParaRPr/>
          </a:p>
        </p:txBody>
      </p:sp>
      <p:sp>
        <p:nvSpPr>
          <p:cNvPr id="322" name="Google Shape;322;p36"/>
          <p:cNvSpPr txBox="1">
            <a:spLocks noGrp="1"/>
          </p:cNvSpPr>
          <p:nvPr>
            <p:ph type="body" idx="1"/>
          </p:nvPr>
        </p:nvSpPr>
        <p:spPr>
          <a:xfrm>
            <a:off x="1043608" y="1600200"/>
            <a:ext cx="7643192" cy="4525963"/>
          </a:xfrm>
          <a:prstGeom prst="rect">
            <a:avLst/>
          </a:prstGeom>
          <a:noFill/>
          <a:ln>
            <a:noFill/>
          </a:ln>
        </p:spPr>
        <p:txBody>
          <a:bodyPr spcFirstLastPara="1" wrap="square" lIns="91425" tIns="45700" rIns="91425" bIns="45700" anchor="t" anchorCtr="0">
            <a:normAutofit lnSpcReduction="10000"/>
          </a:bodyPr>
          <a:lstStyle/>
          <a:p>
            <a:pPr marL="0" lvl="0" indent="0" algn="l" rtl="0">
              <a:spcBef>
                <a:spcPts val="0"/>
              </a:spcBef>
              <a:spcAft>
                <a:spcPts val="0"/>
              </a:spcAft>
              <a:buClr>
                <a:schemeClr val="dk1"/>
              </a:buClr>
              <a:buSzPct val="100000"/>
              <a:buNone/>
            </a:pPr>
            <a:r>
              <a:rPr lang="en-CA" sz="2200"/>
              <a:t>Read the FAQ section and the 101 Application Guide on our website at: </a:t>
            </a:r>
            <a:r>
              <a:rPr lang="en-CA" sz="2200" u="sng">
                <a:solidFill>
                  <a:schemeClr val="hlink"/>
                </a:solidFill>
                <a:hlinkClick r:id="rId3"/>
              </a:rPr>
              <a:t>www.ouac.on.ca/faq-application/101</a:t>
            </a:r>
            <a:r>
              <a:rPr lang="en-CA" sz="2200"/>
              <a:t>.</a:t>
            </a:r>
            <a:endParaRPr/>
          </a:p>
          <a:p>
            <a:pPr marL="342900" lvl="0" indent="-213677" algn="l" rtl="0">
              <a:spcBef>
                <a:spcPts val="407"/>
              </a:spcBef>
              <a:spcAft>
                <a:spcPts val="0"/>
              </a:spcAft>
              <a:buClr>
                <a:schemeClr val="dk1"/>
              </a:buClr>
              <a:buSzPct val="100000"/>
              <a:buNone/>
            </a:pPr>
            <a:endParaRPr sz="2200"/>
          </a:p>
          <a:p>
            <a:pPr marL="0" lvl="0" indent="0" algn="l" rtl="0">
              <a:spcBef>
                <a:spcPts val="407"/>
              </a:spcBef>
              <a:spcAft>
                <a:spcPts val="0"/>
              </a:spcAft>
              <a:buClr>
                <a:schemeClr val="dk1"/>
              </a:buClr>
              <a:buSzPct val="100000"/>
              <a:buNone/>
            </a:pPr>
            <a:r>
              <a:rPr lang="en-CA" sz="2200"/>
              <a:t>Contact us:</a:t>
            </a:r>
            <a:endParaRPr/>
          </a:p>
          <a:p>
            <a:pPr marL="0" lvl="0" indent="0" algn="l" rtl="0">
              <a:spcBef>
                <a:spcPts val="407"/>
              </a:spcBef>
              <a:spcAft>
                <a:spcPts val="0"/>
              </a:spcAft>
              <a:buClr>
                <a:schemeClr val="dk1"/>
              </a:buClr>
              <a:buSzPct val="100000"/>
              <a:buNone/>
            </a:pPr>
            <a:r>
              <a:rPr lang="en-CA" sz="2200"/>
              <a:t>OUAC</a:t>
            </a:r>
            <a:br>
              <a:rPr lang="en-CA" sz="2200"/>
            </a:br>
            <a:r>
              <a:rPr lang="en-CA" sz="2200"/>
              <a:t>170 Research Lane</a:t>
            </a:r>
            <a:br>
              <a:rPr lang="en-CA" sz="2200"/>
            </a:br>
            <a:r>
              <a:rPr lang="en-CA" sz="2200"/>
              <a:t>Guelph ON  N1G 5E2</a:t>
            </a:r>
            <a:endParaRPr/>
          </a:p>
          <a:p>
            <a:pPr marL="0" lvl="0" indent="0" algn="l" rtl="0">
              <a:spcBef>
                <a:spcPts val="407"/>
              </a:spcBef>
              <a:spcAft>
                <a:spcPts val="0"/>
              </a:spcAft>
              <a:buClr>
                <a:schemeClr val="dk1"/>
              </a:buClr>
              <a:buSzPct val="100000"/>
              <a:buNone/>
            </a:pPr>
            <a:endParaRPr sz="2200"/>
          </a:p>
          <a:p>
            <a:pPr marL="0" lvl="0" indent="0" algn="l" rtl="0">
              <a:spcBef>
                <a:spcPts val="407"/>
              </a:spcBef>
              <a:spcAft>
                <a:spcPts val="0"/>
              </a:spcAft>
              <a:buClr>
                <a:schemeClr val="dk1"/>
              </a:buClr>
              <a:buSzPct val="100000"/>
              <a:buNone/>
            </a:pPr>
            <a:r>
              <a:rPr lang="en-CA" sz="2200"/>
              <a:t>Telephone: 519-823-1063</a:t>
            </a:r>
            <a:endParaRPr/>
          </a:p>
          <a:p>
            <a:pPr marL="0" lvl="0" indent="0" algn="l" rtl="0">
              <a:spcBef>
                <a:spcPts val="407"/>
              </a:spcBef>
              <a:spcAft>
                <a:spcPts val="0"/>
              </a:spcAft>
              <a:buClr>
                <a:schemeClr val="dk1"/>
              </a:buClr>
              <a:buSzPct val="100000"/>
              <a:buNone/>
            </a:pPr>
            <a:r>
              <a:rPr lang="en-CA" sz="2200"/>
              <a:t>Fax: 519-823-5232 </a:t>
            </a:r>
            <a:endParaRPr/>
          </a:p>
          <a:p>
            <a:pPr marL="0" lvl="0" indent="0" algn="l" rtl="0">
              <a:spcBef>
                <a:spcPts val="407"/>
              </a:spcBef>
              <a:spcAft>
                <a:spcPts val="0"/>
              </a:spcAft>
              <a:buClr>
                <a:schemeClr val="dk1"/>
              </a:buClr>
              <a:buSzPct val="100000"/>
              <a:buNone/>
            </a:pPr>
            <a:r>
              <a:rPr lang="en-CA" sz="2200"/>
              <a:t>Email: </a:t>
            </a:r>
            <a:r>
              <a:rPr lang="en-CA" sz="2200" u="sng">
                <a:solidFill>
                  <a:schemeClr val="hlink"/>
                </a:solidFill>
                <a:hlinkClick r:id="rId4"/>
              </a:rPr>
              <a:t>101sup@ouac.on.ca</a:t>
            </a:r>
            <a:endParaRPr sz="2200"/>
          </a:p>
          <a:p>
            <a:pPr marL="0" lvl="0" indent="0" algn="l" rtl="0">
              <a:spcBef>
                <a:spcPts val="407"/>
              </a:spcBef>
              <a:spcAft>
                <a:spcPts val="0"/>
              </a:spcAft>
              <a:buClr>
                <a:schemeClr val="dk1"/>
              </a:buClr>
              <a:buSzPct val="100000"/>
              <a:buNone/>
            </a:pPr>
            <a:endParaRPr sz="2200"/>
          </a:p>
          <a:p>
            <a:pPr marL="0" lvl="0" indent="0" algn="l" rtl="0">
              <a:spcBef>
                <a:spcPts val="407"/>
              </a:spcBef>
              <a:spcAft>
                <a:spcPts val="0"/>
              </a:spcAft>
              <a:buClr>
                <a:schemeClr val="dk1"/>
              </a:buClr>
              <a:buSzPct val="100000"/>
              <a:buNone/>
            </a:pPr>
            <a:r>
              <a:rPr lang="en-CA" sz="2200"/>
              <a:t>Website: </a:t>
            </a:r>
            <a:r>
              <a:rPr lang="en-CA" sz="2200" u="sng">
                <a:solidFill>
                  <a:schemeClr val="hlink"/>
                </a:solidFill>
                <a:hlinkClick r:id="rId5"/>
              </a:rPr>
              <a:t>www.ouac.on.ca/ouac-101</a:t>
            </a:r>
            <a:endParaRPr sz="2200"/>
          </a:p>
          <a:p>
            <a:pPr marL="342900" lvl="0" indent="-213677" algn="l" rtl="0">
              <a:spcBef>
                <a:spcPts val="407"/>
              </a:spcBef>
              <a:spcAft>
                <a:spcPts val="0"/>
              </a:spcAft>
              <a:buClr>
                <a:schemeClr val="dk1"/>
              </a:buClr>
              <a:buSzPct val="100000"/>
              <a:buNone/>
            </a:pPr>
            <a:endParaRPr sz="2200"/>
          </a:p>
          <a:p>
            <a:pPr marL="342900" lvl="0" indent="-213677" algn="l" rtl="0">
              <a:spcBef>
                <a:spcPts val="407"/>
              </a:spcBef>
              <a:spcAft>
                <a:spcPts val="0"/>
              </a:spcAft>
              <a:buClr>
                <a:schemeClr val="dk1"/>
              </a:buClr>
              <a:buSzPct val="100000"/>
              <a:buNone/>
            </a:pPr>
            <a:endParaRPr sz="22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37"/>
          <p:cNvSpPr txBox="1">
            <a:spLocks noGrp="1"/>
          </p:cNvSpPr>
          <p:nvPr>
            <p:ph type="title"/>
          </p:nvPr>
        </p:nvSpPr>
        <p:spPr>
          <a:xfrm>
            <a:off x="9128" y="1772816"/>
            <a:ext cx="9135000" cy="7599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CA"/>
              <a:t>Video Tutorials</a:t>
            </a:r>
            <a:endParaRPr/>
          </a:p>
        </p:txBody>
      </p:sp>
      <p:sp>
        <p:nvSpPr>
          <p:cNvPr id="329" name="Google Shape;329;p37"/>
          <p:cNvSpPr txBox="1">
            <a:spLocks noGrp="1"/>
          </p:cNvSpPr>
          <p:nvPr>
            <p:ph type="subTitle" idx="1"/>
          </p:nvPr>
        </p:nvSpPr>
        <p:spPr>
          <a:xfrm>
            <a:off x="9128" y="2536387"/>
            <a:ext cx="9144000" cy="748500"/>
          </a:xfrm>
          <a:prstGeom prst="rect">
            <a:avLst/>
          </a:prstGeom>
        </p:spPr>
        <p:txBody>
          <a:bodyPr spcFirstLastPara="1" wrap="square" lIns="91425" tIns="45700" rIns="91425" bIns="45700" anchor="t" anchorCtr="0">
            <a:normAutofit/>
          </a:bodyPr>
          <a:lstStyle/>
          <a:p>
            <a:pPr marL="0" lvl="0" indent="0" algn="ctr" rtl="0">
              <a:spcBef>
                <a:spcPts val="520"/>
              </a:spcBef>
              <a:spcAft>
                <a:spcPts val="0"/>
              </a:spcAft>
              <a:buNone/>
            </a:pP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38"/>
          <p:cNvSpPr txBox="1">
            <a:spLocks noGrp="1"/>
          </p:cNvSpPr>
          <p:nvPr>
            <p:ph type="title"/>
          </p:nvPr>
        </p:nvSpPr>
        <p:spPr>
          <a:xfrm>
            <a:off x="1043608" y="274638"/>
            <a:ext cx="7643100" cy="1143000"/>
          </a:xfrm>
          <a:prstGeom prst="rect">
            <a:avLst/>
          </a:prstGeom>
        </p:spPr>
        <p:txBody>
          <a:bodyPr spcFirstLastPara="1" wrap="square" lIns="91425" tIns="45700" rIns="91425" bIns="45700" anchor="ctr" anchorCtr="0">
            <a:normAutofit fontScale="90000"/>
          </a:bodyPr>
          <a:lstStyle/>
          <a:p>
            <a:pPr marL="0" lvl="0" indent="0" algn="l" rtl="0">
              <a:lnSpc>
                <a:spcPct val="110000"/>
              </a:lnSpc>
              <a:spcBef>
                <a:spcPts val="0"/>
              </a:spcBef>
              <a:spcAft>
                <a:spcPts val="900"/>
              </a:spcAft>
              <a:buClr>
                <a:schemeClr val="dk1"/>
              </a:buClr>
              <a:buSzPts val="1100"/>
              <a:buFont typeface="Arial"/>
              <a:buNone/>
            </a:pPr>
            <a:r>
              <a:rPr lang="en-CA" sz="3000">
                <a:solidFill>
                  <a:srgbClr val="4C7E8C"/>
                </a:solidFill>
                <a:highlight>
                  <a:srgbClr val="FFFFFF"/>
                </a:highlight>
              </a:rPr>
              <a:t>How to Use OUInfo: Your Starting Point for Researching Ontario’s Universities</a:t>
            </a:r>
            <a:endParaRPr sz="3000">
              <a:solidFill>
                <a:srgbClr val="4C7E8C"/>
              </a:solidFill>
            </a:endParaRPr>
          </a:p>
        </p:txBody>
      </p:sp>
      <p:sp>
        <p:nvSpPr>
          <p:cNvPr id="336" name="Google Shape;336;p38"/>
          <p:cNvSpPr txBox="1">
            <a:spLocks noGrp="1"/>
          </p:cNvSpPr>
          <p:nvPr>
            <p:ph type="body" idx="1"/>
          </p:nvPr>
        </p:nvSpPr>
        <p:spPr>
          <a:xfrm>
            <a:off x="965930" y="1533625"/>
            <a:ext cx="2840400" cy="4526100"/>
          </a:xfrm>
          <a:prstGeom prst="rect">
            <a:avLst/>
          </a:prstGeom>
        </p:spPr>
        <p:txBody>
          <a:bodyPr spcFirstLastPara="1" wrap="square" lIns="91425" tIns="45700" rIns="91425" bIns="45700" anchor="t" anchorCtr="0">
            <a:normAutofit fontScale="85000" lnSpcReduction="10000"/>
          </a:bodyPr>
          <a:lstStyle/>
          <a:p>
            <a:pPr marL="0" lvl="0" indent="0" algn="l" rtl="0">
              <a:lnSpc>
                <a:spcPct val="150000"/>
              </a:lnSpc>
              <a:spcBef>
                <a:spcPts val="0"/>
              </a:spcBef>
              <a:spcAft>
                <a:spcPts val="0"/>
              </a:spcAft>
              <a:buClr>
                <a:schemeClr val="dk1"/>
              </a:buClr>
              <a:buSzPct val="61111"/>
              <a:buFont typeface="Arial"/>
              <a:buNone/>
            </a:pPr>
            <a:r>
              <a:rPr lang="en-CA" sz="1800">
                <a:solidFill>
                  <a:srgbClr val="474747"/>
                </a:solidFill>
                <a:highlight>
                  <a:srgbClr val="FFFFFF"/>
                </a:highlight>
              </a:rPr>
              <a:t>This video explores the OUInfo website – a searchable resource that provides up-to-date information about:</a:t>
            </a:r>
            <a:endParaRPr sz="1800">
              <a:solidFill>
                <a:srgbClr val="474747"/>
              </a:solidFill>
              <a:highlight>
                <a:srgbClr val="FFFFFF"/>
              </a:highlight>
            </a:endParaRPr>
          </a:p>
          <a:p>
            <a:pPr marL="838200" lvl="0" indent="-325755" algn="l" rtl="0">
              <a:lnSpc>
                <a:spcPct val="150000"/>
              </a:lnSpc>
              <a:spcBef>
                <a:spcPts val="1500"/>
              </a:spcBef>
              <a:spcAft>
                <a:spcPts val="0"/>
              </a:spcAft>
              <a:buClr>
                <a:srgbClr val="474747"/>
              </a:buClr>
              <a:buSzPct val="100000"/>
              <a:buFont typeface="Arial"/>
              <a:buChar char="●"/>
            </a:pPr>
            <a:r>
              <a:rPr lang="en-CA" sz="1800">
                <a:solidFill>
                  <a:srgbClr val="474747"/>
                </a:solidFill>
                <a:highlight>
                  <a:srgbClr val="FFFFFF"/>
                </a:highlight>
              </a:rPr>
              <a:t>Ontario universities,</a:t>
            </a:r>
            <a:endParaRPr sz="1800">
              <a:solidFill>
                <a:srgbClr val="474747"/>
              </a:solidFill>
              <a:highlight>
                <a:srgbClr val="FFFFFF"/>
              </a:highlight>
            </a:endParaRPr>
          </a:p>
          <a:p>
            <a:pPr marL="838200" lvl="0" indent="-325755" algn="l" rtl="0">
              <a:lnSpc>
                <a:spcPct val="150000"/>
              </a:lnSpc>
              <a:spcBef>
                <a:spcPts val="0"/>
              </a:spcBef>
              <a:spcAft>
                <a:spcPts val="0"/>
              </a:spcAft>
              <a:buClr>
                <a:srgbClr val="474747"/>
              </a:buClr>
              <a:buSzPct val="100000"/>
              <a:buFont typeface="Arial"/>
              <a:buChar char="●"/>
            </a:pPr>
            <a:r>
              <a:rPr lang="en-CA" sz="1800">
                <a:solidFill>
                  <a:srgbClr val="474747"/>
                </a:solidFill>
                <a:highlight>
                  <a:srgbClr val="FFFFFF"/>
                </a:highlight>
              </a:rPr>
              <a:t>programs,</a:t>
            </a:r>
            <a:endParaRPr sz="1800">
              <a:solidFill>
                <a:srgbClr val="474747"/>
              </a:solidFill>
              <a:highlight>
                <a:srgbClr val="FFFFFF"/>
              </a:highlight>
            </a:endParaRPr>
          </a:p>
          <a:p>
            <a:pPr marL="838200" lvl="0" indent="-325755" algn="l" rtl="0">
              <a:lnSpc>
                <a:spcPct val="150000"/>
              </a:lnSpc>
              <a:spcBef>
                <a:spcPts val="0"/>
              </a:spcBef>
              <a:spcAft>
                <a:spcPts val="0"/>
              </a:spcAft>
              <a:buClr>
                <a:srgbClr val="474747"/>
              </a:buClr>
              <a:buSzPct val="100000"/>
              <a:buFont typeface="Arial"/>
              <a:buChar char="●"/>
            </a:pPr>
            <a:r>
              <a:rPr lang="en-CA" sz="1800">
                <a:solidFill>
                  <a:srgbClr val="474747"/>
                </a:solidFill>
                <a:highlight>
                  <a:srgbClr val="FFFFFF"/>
                </a:highlight>
              </a:rPr>
              <a:t>scholarships,</a:t>
            </a:r>
            <a:endParaRPr sz="1800">
              <a:solidFill>
                <a:srgbClr val="474747"/>
              </a:solidFill>
              <a:highlight>
                <a:srgbClr val="FFFFFF"/>
              </a:highlight>
            </a:endParaRPr>
          </a:p>
          <a:p>
            <a:pPr marL="838200" lvl="0" indent="-325755" algn="l" rtl="0">
              <a:lnSpc>
                <a:spcPct val="150000"/>
              </a:lnSpc>
              <a:spcBef>
                <a:spcPts val="0"/>
              </a:spcBef>
              <a:spcAft>
                <a:spcPts val="0"/>
              </a:spcAft>
              <a:buClr>
                <a:srgbClr val="474747"/>
              </a:buClr>
              <a:buSzPct val="100000"/>
              <a:buFont typeface="Arial"/>
              <a:buChar char="●"/>
            </a:pPr>
            <a:r>
              <a:rPr lang="en-CA" sz="1800">
                <a:solidFill>
                  <a:srgbClr val="474747"/>
                </a:solidFill>
                <a:highlight>
                  <a:srgbClr val="FFFFFF"/>
                </a:highlight>
              </a:rPr>
              <a:t>residences,</a:t>
            </a:r>
            <a:endParaRPr sz="1800">
              <a:solidFill>
                <a:srgbClr val="474747"/>
              </a:solidFill>
              <a:highlight>
                <a:srgbClr val="FFFFFF"/>
              </a:highlight>
            </a:endParaRPr>
          </a:p>
          <a:p>
            <a:pPr marL="838200" lvl="0" indent="-325755" algn="l" rtl="0">
              <a:lnSpc>
                <a:spcPct val="150000"/>
              </a:lnSpc>
              <a:spcBef>
                <a:spcPts val="0"/>
              </a:spcBef>
              <a:spcAft>
                <a:spcPts val="0"/>
              </a:spcAft>
              <a:buClr>
                <a:srgbClr val="474747"/>
              </a:buClr>
              <a:buSzPct val="100000"/>
              <a:buFont typeface="Arial"/>
              <a:buChar char="●"/>
            </a:pPr>
            <a:r>
              <a:rPr lang="en-CA" sz="1800">
                <a:solidFill>
                  <a:srgbClr val="474747"/>
                </a:solidFill>
                <a:highlight>
                  <a:srgbClr val="FFFFFF"/>
                </a:highlight>
              </a:rPr>
              <a:t>campus tours and events and</a:t>
            </a:r>
            <a:endParaRPr sz="1800">
              <a:solidFill>
                <a:srgbClr val="474747"/>
              </a:solidFill>
              <a:highlight>
                <a:srgbClr val="FFFFFF"/>
              </a:highlight>
            </a:endParaRPr>
          </a:p>
          <a:p>
            <a:pPr marL="838200" lvl="0" indent="-325755" algn="l" rtl="0">
              <a:lnSpc>
                <a:spcPct val="150000"/>
              </a:lnSpc>
              <a:spcBef>
                <a:spcPts val="0"/>
              </a:spcBef>
              <a:spcAft>
                <a:spcPts val="0"/>
              </a:spcAft>
              <a:buClr>
                <a:srgbClr val="474747"/>
              </a:buClr>
              <a:buSzPct val="100000"/>
              <a:buFont typeface="Arial"/>
              <a:buChar char="●"/>
            </a:pPr>
            <a:r>
              <a:rPr lang="en-CA" sz="1800">
                <a:solidFill>
                  <a:srgbClr val="474747"/>
                </a:solidFill>
                <a:highlight>
                  <a:srgbClr val="FFFFFF"/>
                </a:highlight>
              </a:rPr>
              <a:t>more.</a:t>
            </a:r>
            <a:endParaRPr sz="1800">
              <a:solidFill>
                <a:srgbClr val="474747"/>
              </a:solidFill>
              <a:highlight>
                <a:srgbClr val="FFFFFF"/>
              </a:highlight>
            </a:endParaRPr>
          </a:p>
          <a:p>
            <a:pPr marL="0" lvl="0" indent="0" algn="l" rtl="0">
              <a:spcBef>
                <a:spcPts val="1500"/>
              </a:spcBef>
              <a:spcAft>
                <a:spcPts val="0"/>
              </a:spcAft>
              <a:buNone/>
            </a:pPr>
            <a:endParaRPr/>
          </a:p>
        </p:txBody>
      </p:sp>
      <p:pic>
        <p:nvPicPr>
          <p:cNvPr id="337" name="Google Shape;337;p38" descr="A how-to video exploring the Ontario Universities' Info (OUInfo) website - a guide to Ontario's universities for high school students. This video takes you through how to use OUInfo to search for programs, universities and scholarships.&#10;&#10;If you have any questions about the OUInfo website, please check out the &quot;Frequently Asked Questions&quot; page: www.ontariouniversitiesinfo.ca/faqs&#10;&#10;Video transcript: www.ontariouniversitiesinfo.ca/transcript-how-to-use-ouinfo" title="How to Use OUInfo: Your Starting Point for Researching Ontario's Universities (OUAC)">
            <a:hlinkClick r:id="rId3"/>
          </p:cNvPr>
          <p:cNvPicPr preferRelativeResize="0"/>
          <p:nvPr/>
        </p:nvPicPr>
        <p:blipFill>
          <a:blip r:embed="rId4">
            <a:alphaModFix/>
          </a:blip>
          <a:stretch>
            <a:fillRect/>
          </a:stretch>
        </p:blipFill>
        <p:spPr>
          <a:xfrm>
            <a:off x="3958725" y="1570051"/>
            <a:ext cx="4974200" cy="37306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7"/>
                                        </p:tgtEl>
                                        <p:attrNameLst>
                                          <p:attrName>style.visibility</p:attrName>
                                        </p:attrNameLst>
                                      </p:cBhvr>
                                      <p:to>
                                        <p:strVal val="visible"/>
                                      </p:to>
                                    </p:set>
                                    <p:animEffect transition="in" filter="fade">
                                      <p:cBhvr>
                                        <p:cTn id="7" dur="1000"/>
                                        <p:tgtEl>
                                          <p:spTgt spid="3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39"/>
          <p:cNvSpPr txBox="1">
            <a:spLocks noGrp="1"/>
          </p:cNvSpPr>
          <p:nvPr>
            <p:ph type="title"/>
          </p:nvPr>
        </p:nvSpPr>
        <p:spPr>
          <a:xfrm>
            <a:off x="1043608" y="274638"/>
            <a:ext cx="7643100" cy="11430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CA"/>
              <a:t>How to create your OUAC (video)</a:t>
            </a:r>
            <a:endParaRPr/>
          </a:p>
        </p:txBody>
      </p:sp>
      <p:sp>
        <p:nvSpPr>
          <p:cNvPr id="344" name="Google Shape;344;p39"/>
          <p:cNvSpPr txBox="1">
            <a:spLocks noGrp="1"/>
          </p:cNvSpPr>
          <p:nvPr>
            <p:ph type="body" idx="1"/>
          </p:nvPr>
        </p:nvSpPr>
        <p:spPr>
          <a:xfrm>
            <a:off x="1043600" y="1328750"/>
            <a:ext cx="7643100" cy="4797600"/>
          </a:xfrm>
          <a:prstGeom prst="rect">
            <a:avLst/>
          </a:prstGeom>
        </p:spPr>
        <p:txBody>
          <a:bodyPr spcFirstLastPara="1" wrap="square" lIns="91425" tIns="45700" rIns="91425" bIns="45700" anchor="t" anchorCtr="0">
            <a:normAutofit/>
          </a:bodyPr>
          <a:lstStyle/>
          <a:p>
            <a:pPr marL="0" lvl="0" indent="0" algn="l" rtl="0">
              <a:spcBef>
                <a:spcPts val="560"/>
              </a:spcBef>
              <a:spcAft>
                <a:spcPts val="0"/>
              </a:spcAft>
              <a:buNone/>
            </a:pPr>
            <a:r>
              <a:rPr lang="en-CA" sz="1800">
                <a:solidFill>
                  <a:srgbClr val="474747"/>
                </a:solidFill>
                <a:highlight>
                  <a:srgbClr val="FFFFFF"/>
                </a:highlight>
              </a:rPr>
              <a:t>This video explains how to create an OUAC account and start your 101 application.</a:t>
            </a:r>
            <a:endParaRPr sz="1800"/>
          </a:p>
        </p:txBody>
      </p:sp>
      <p:pic>
        <p:nvPicPr>
          <p:cNvPr id="345" name="Google Shape;345;p39" descr="OUAC How-to Video #1: This video tutorial is the first in a series about applying to university using the OUAC 101 application for current Ontario high school students. In this video you will see how to log in to your application for the first time by creating your OUAC Account.&#10;&#10;Video transcript: www.ouac.on.ca/101-tutorials/tutorial-1-transcript" title="How to Create Your OUAC Account (OUAC 101)">
            <a:hlinkClick r:id="rId3"/>
          </p:cNvPr>
          <p:cNvPicPr preferRelativeResize="0"/>
          <p:nvPr/>
        </p:nvPicPr>
        <p:blipFill>
          <a:blip r:embed="rId4">
            <a:alphaModFix/>
          </a:blip>
          <a:stretch>
            <a:fillRect/>
          </a:stretch>
        </p:blipFill>
        <p:spPr>
          <a:xfrm>
            <a:off x="2804300" y="1857375"/>
            <a:ext cx="5882400" cy="44118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5"/>
                                        </p:tgtEl>
                                        <p:attrNameLst>
                                          <p:attrName>style.visibility</p:attrName>
                                        </p:attrNameLst>
                                      </p:cBhvr>
                                      <p:to>
                                        <p:strVal val="visible"/>
                                      </p:to>
                                    </p:set>
                                    <p:animEffect transition="in" filter="fade">
                                      <p:cBhvr>
                                        <p:cTn id="7" dur="1000"/>
                                        <p:tgtEl>
                                          <p:spTgt spid="3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40"/>
          <p:cNvSpPr txBox="1">
            <a:spLocks noGrp="1"/>
          </p:cNvSpPr>
          <p:nvPr>
            <p:ph type="title"/>
          </p:nvPr>
        </p:nvSpPr>
        <p:spPr>
          <a:xfrm>
            <a:off x="1043608" y="274638"/>
            <a:ext cx="7643100" cy="11430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CA"/>
              <a:t>How to browse and add programs to your application (video)</a:t>
            </a:r>
            <a:endParaRPr/>
          </a:p>
        </p:txBody>
      </p:sp>
      <p:sp>
        <p:nvSpPr>
          <p:cNvPr id="352" name="Google Shape;352;p40"/>
          <p:cNvSpPr txBox="1">
            <a:spLocks noGrp="1"/>
          </p:cNvSpPr>
          <p:nvPr>
            <p:ph type="body" idx="1"/>
          </p:nvPr>
        </p:nvSpPr>
        <p:spPr>
          <a:xfrm>
            <a:off x="1043608" y="1600200"/>
            <a:ext cx="7643100" cy="4526100"/>
          </a:xfrm>
          <a:prstGeom prst="rect">
            <a:avLst/>
          </a:prstGeom>
        </p:spPr>
        <p:txBody>
          <a:bodyPr spcFirstLastPara="1" wrap="square" lIns="91425" tIns="45700" rIns="91425" bIns="45700" anchor="t" anchorCtr="0">
            <a:normAutofit/>
          </a:bodyPr>
          <a:lstStyle/>
          <a:p>
            <a:pPr marL="0" lvl="0" indent="0" algn="l" rtl="0">
              <a:spcBef>
                <a:spcPts val="560"/>
              </a:spcBef>
              <a:spcAft>
                <a:spcPts val="0"/>
              </a:spcAft>
              <a:buNone/>
            </a:pPr>
            <a:r>
              <a:rPr lang="en-CA" sz="1800">
                <a:solidFill>
                  <a:srgbClr val="474747"/>
                </a:solidFill>
                <a:highlight>
                  <a:srgbClr val="FFFFFF"/>
                </a:highlight>
              </a:rPr>
              <a:t>This video explains how to search for programs and add, delete or edit program choices in your 101 application.</a:t>
            </a:r>
            <a:endParaRPr sz="1800"/>
          </a:p>
        </p:txBody>
      </p:sp>
      <p:pic>
        <p:nvPicPr>
          <p:cNvPr id="353" name="Google Shape;353;p40" descr="OUAC How-to Video # 2: This video explains how to search for programs and add, delete or edit program choices in your 101 application (the application for current Ontario high school students to use). &#10;&#10;Video transcript: www.ouac.on.ca/101-tutorials/tutorial-2-transcript" title="How to Browse and Add Programs to Your Application (OUAC 101)">
            <a:hlinkClick r:id="rId3"/>
          </p:cNvPr>
          <p:cNvPicPr preferRelativeResize="0"/>
          <p:nvPr/>
        </p:nvPicPr>
        <p:blipFill>
          <a:blip r:embed="rId4">
            <a:alphaModFix/>
          </a:blip>
          <a:stretch>
            <a:fillRect/>
          </a:stretch>
        </p:blipFill>
        <p:spPr>
          <a:xfrm>
            <a:off x="2457450" y="2234475"/>
            <a:ext cx="5189100" cy="38918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3"/>
                                        </p:tgtEl>
                                        <p:attrNameLst>
                                          <p:attrName>style.visibility</p:attrName>
                                        </p:attrNameLst>
                                      </p:cBhvr>
                                      <p:to>
                                        <p:strVal val="visible"/>
                                      </p:to>
                                    </p:set>
                                    <p:animEffect transition="in" filter="fade">
                                      <p:cBhvr>
                                        <p:cTn id="7" dur="1000"/>
                                        <p:tgtEl>
                                          <p:spTgt spid="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41"/>
          <p:cNvSpPr txBox="1">
            <a:spLocks noGrp="1"/>
          </p:cNvSpPr>
          <p:nvPr>
            <p:ph type="title"/>
          </p:nvPr>
        </p:nvSpPr>
        <p:spPr>
          <a:xfrm>
            <a:off x="1043608" y="274638"/>
            <a:ext cx="7643100" cy="11430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CA"/>
              <a:t>How to complete your application (video)</a:t>
            </a:r>
            <a:endParaRPr/>
          </a:p>
        </p:txBody>
      </p:sp>
      <p:sp>
        <p:nvSpPr>
          <p:cNvPr id="360" name="Google Shape;360;p41"/>
          <p:cNvSpPr txBox="1">
            <a:spLocks noGrp="1"/>
          </p:cNvSpPr>
          <p:nvPr>
            <p:ph type="body" idx="1"/>
          </p:nvPr>
        </p:nvSpPr>
        <p:spPr>
          <a:xfrm>
            <a:off x="1043608" y="1600200"/>
            <a:ext cx="7643100" cy="4526100"/>
          </a:xfrm>
          <a:prstGeom prst="rect">
            <a:avLst/>
          </a:prstGeom>
        </p:spPr>
        <p:txBody>
          <a:bodyPr spcFirstLastPara="1" wrap="square" lIns="91425" tIns="45700" rIns="91425" bIns="45700" anchor="t" anchorCtr="0">
            <a:normAutofit/>
          </a:bodyPr>
          <a:lstStyle/>
          <a:p>
            <a:pPr marL="0" lvl="0" indent="0" algn="l" rtl="0">
              <a:spcBef>
                <a:spcPts val="560"/>
              </a:spcBef>
              <a:spcAft>
                <a:spcPts val="0"/>
              </a:spcAft>
              <a:buNone/>
            </a:pPr>
            <a:r>
              <a:rPr lang="en-CA" sz="1800">
                <a:solidFill>
                  <a:srgbClr val="474747"/>
                </a:solidFill>
                <a:highlight>
                  <a:srgbClr val="FFFFFF"/>
                </a:highlight>
              </a:rPr>
              <a:t>This video explains how to prepare, review, submit and pay for your 101 application.</a:t>
            </a:r>
            <a:endParaRPr sz="1800"/>
          </a:p>
        </p:txBody>
      </p:sp>
      <p:pic>
        <p:nvPicPr>
          <p:cNvPr id="361" name="Google Shape;361;p41" descr="OUAC How-to Video #3: This video will walk you through the steps of completing and paying for your 101 application (the undergraduate application used by current Ontario high school students) with the Ontario Universities' Application Centre (OUAC).&#10;&#10;Video transcript: www.ouac.on.ca/101-tutorials/tutorial-3-transcript" title="How to Complete Your Application (OUAC 101)">
            <a:hlinkClick r:id="rId3"/>
          </p:cNvPr>
          <p:cNvPicPr preferRelativeResize="0"/>
          <p:nvPr/>
        </p:nvPicPr>
        <p:blipFill>
          <a:blip r:embed="rId4">
            <a:alphaModFix/>
          </a:blip>
          <a:stretch>
            <a:fillRect/>
          </a:stretch>
        </p:blipFill>
        <p:spPr>
          <a:xfrm>
            <a:off x="2671750" y="2263050"/>
            <a:ext cx="5072075" cy="38040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1"/>
                                        </p:tgtEl>
                                        <p:attrNameLst>
                                          <p:attrName>style.visibility</p:attrName>
                                        </p:attrNameLst>
                                      </p:cBhvr>
                                      <p:to>
                                        <p:strVal val="visible"/>
                                      </p:to>
                                    </p:set>
                                    <p:animEffect transition="in" filter="fade">
                                      <p:cBhvr>
                                        <p:cTn id="7" dur="1000"/>
                                        <p:tgtEl>
                                          <p:spTgt spid="3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42"/>
          <p:cNvSpPr txBox="1">
            <a:spLocks noGrp="1"/>
          </p:cNvSpPr>
          <p:nvPr>
            <p:ph type="title"/>
          </p:nvPr>
        </p:nvSpPr>
        <p:spPr>
          <a:xfrm>
            <a:off x="1043608" y="274638"/>
            <a:ext cx="7643100" cy="11430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CA"/>
              <a:t>How to edit your completed application (video)</a:t>
            </a:r>
            <a:endParaRPr/>
          </a:p>
        </p:txBody>
      </p:sp>
      <p:sp>
        <p:nvSpPr>
          <p:cNvPr id="368" name="Google Shape;368;p42"/>
          <p:cNvSpPr txBox="1">
            <a:spLocks noGrp="1"/>
          </p:cNvSpPr>
          <p:nvPr>
            <p:ph type="body" idx="1"/>
          </p:nvPr>
        </p:nvSpPr>
        <p:spPr>
          <a:xfrm>
            <a:off x="1043608" y="1600200"/>
            <a:ext cx="7643100" cy="4526100"/>
          </a:xfrm>
          <a:prstGeom prst="rect">
            <a:avLst/>
          </a:prstGeom>
        </p:spPr>
        <p:txBody>
          <a:bodyPr spcFirstLastPara="1" wrap="square" lIns="91425" tIns="45700" rIns="91425" bIns="45700" anchor="t" anchorCtr="0">
            <a:normAutofit/>
          </a:bodyPr>
          <a:lstStyle/>
          <a:p>
            <a:pPr marL="0" lvl="0" indent="0" algn="l" rtl="0">
              <a:spcBef>
                <a:spcPts val="560"/>
              </a:spcBef>
              <a:spcAft>
                <a:spcPts val="0"/>
              </a:spcAft>
              <a:buNone/>
            </a:pPr>
            <a:r>
              <a:rPr lang="en-CA" sz="1800">
                <a:solidFill>
                  <a:srgbClr val="474747"/>
                </a:solidFill>
                <a:highlight>
                  <a:srgbClr val="FFFFFF"/>
                </a:highlight>
              </a:rPr>
              <a:t>This video explains how to review and edit your application after you submit it, including adding and withdrawing programs.</a:t>
            </a:r>
            <a:endParaRPr sz="1800"/>
          </a:p>
        </p:txBody>
      </p:sp>
      <p:pic>
        <p:nvPicPr>
          <p:cNvPr id="369" name="Google Shape;369;p42" descr="OUAC How-to Video #4: This video explains how to review and edit your 101 application information (for current Ontario secondary school students).&#10;&#10;Video transcript: www.ouac.on.ca/101-tutorials/tutorial-4-transcript" title="How to Edit Your Completed Application (OUAC 101)">
            <a:hlinkClick r:id="rId3"/>
          </p:cNvPr>
          <p:cNvPicPr preferRelativeResize="0"/>
          <p:nvPr/>
        </p:nvPicPr>
        <p:blipFill>
          <a:blip r:embed="rId4">
            <a:alphaModFix/>
          </a:blip>
          <a:stretch>
            <a:fillRect/>
          </a:stretch>
        </p:blipFill>
        <p:spPr>
          <a:xfrm>
            <a:off x="2040388" y="2328875"/>
            <a:ext cx="5063225" cy="37974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9"/>
                                        </p:tgtEl>
                                        <p:attrNameLst>
                                          <p:attrName>style.visibility</p:attrName>
                                        </p:attrNameLst>
                                      </p:cBhvr>
                                      <p:to>
                                        <p:strVal val="visible"/>
                                      </p:to>
                                    </p:set>
                                    <p:animEffect transition="in" filter="fade">
                                      <p:cBhvr>
                                        <p:cTn id="7" dur="1000"/>
                                        <p:tgtEl>
                                          <p:spTgt spid="3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43"/>
          <p:cNvSpPr txBox="1">
            <a:spLocks noGrp="1"/>
          </p:cNvSpPr>
          <p:nvPr>
            <p:ph type="title"/>
          </p:nvPr>
        </p:nvSpPr>
        <p:spPr>
          <a:xfrm>
            <a:off x="1043608" y="274638"/>
            <a:ext cx="7643100" cy="11430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CA"/>
              <a:t>How to respond to an Ontario University offer of admission (video)</a:t>
            </a:r>
            <a:endParaRPr/>
          </a:p>
        </p:txBody>
      </p:sp>
      <p:sp>
        <p:nvSpPr>
          <p:cNvPr id="376" name="Google Shape;376;p43"/>
          <p:cNvSpPr txBox="1">
            <a:spLocks noGrp="1"/>
          </p:cNvSpPr>
          <p:nvPr>
            <p:ph type="body" idx="1"/>
          </p:nvPr>
        </p:nvSpPr>
        <p:spPr>
          <a:xfrm>
            <a:off x="1043608" y="1600200"/>
            <a:ext cx="7643100" cy="4526100"/>
          </a:xfrm>
          <a:prstGeom prst="rect">
            <a:avLst/>
          </a:prstGeom>
        </p:spPr>
        <p:txBody>
          <a:bodyPr spcFirstLastPara="1" wrap="square" lIns="91425" tIns="45700" rIns="91425" bIns="45700" anchor="t" anchorCtr="0">
            <a:normAutofit/>
          </a:bodyPr>
          <a:lstStyle/>
          <a:p>
            <a:pPr marL="0" lvl="0" indent="0" algn="l" rtl="0">
              <a:spcBef>
                <a:spcPts val="560"/>
              </a:spcBef>
              <a:spcAft>
                <a:spcPts val="0"/>
              </a:spcAft>
              <a:buNone/>
            </a:pPr>
            <a:r>
              <a:rPr lang="en-CA" sz="1800">
                <a:solidFill>
                  <a:srgbClr val="474747"/>
                </a:solidFill>
                <a:highlight>
                  <a:srgbClr val="FFFFFF"/>
                </a:highlight>
              </a:rPr>
              <a:t>This video explains how to check for university offers of admission and how to accept or decline those offers.</a:t>
            </a:r>
            <a:endParaRPr sz="1800"/>
          </a:p>
        </p:txBody>
      </p:sp>
      <p:pic>
        <p:nvPicPr>
          <p:cNvPr id="377" name="Google Shape;377;p43" descr="OUAC How-to Tutorial #5: This video explains how to check for university offers of admission and how to accept or decline those offers.&#10;&#10;Video transcript (text only): https://www.ouac.on.ca/101-tutorials/tutorial-5-transcript/" title="How to Respond to an Ontario University Offer (OUAC 101)">
            <a:hlinkClick r:id="rId3"/>
          </p:cNvPr>
          <p:cNvPicPr preferRelativeResize="0"/>
          <p:nvPr/>
        </p:nvPicPr>
        <p:blipFill>
          <a:blip r:embed="rId4">
            <a:alphaModFix/>
          </a:blip>
          <a:stretch>
            <a:fillRect/>
          </a:stretch>
        </p:blipFill>
        <p:spPr>
          <a:xfrm>
            <a:off x="2114550" y="2228850"/>
            <a:ext cx="5196600" cy="38974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7"/>
                                        </p:tgtEl>
                                        <p:attrNameLst>
                                          <p:attrName>style.visibility</p:attrName>
                                        </p:attrNameLst>
                                      </p:cBhvr>
                                      <p:to>
                                        <p:strVal val="visible"/>
                                      </p:to>
                                    </p:set>
                                    <p:animEffect transition="in" filter="fade">
                                      <p:cBhvr>
                                        <p:cTn id="7" dur="1000"/>
                                        <p:tgtEl>
                                          <p:spTgt spid="3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UAC_presentatio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YRDSB Document" ma:contentTypeID="0x010100EA4BA40101B6AA4DB2B44F01F8A02F5E00E10937E84B37F1479127847D9159E2A3" ma:contentTypeVersion="2" ma:contentTypeDescription="" ma:contentTypeScope="" ma:versionID="b3b0146d15c88e63081afd08f8efb6dd">
  <xsd:schema xmlns:xsd="http://www.w3.org/2001/XMLSchema" xmlns:xs="http://www.w3.org/2001/XMLSchema" xmlns:p="http://schemas.microsoft.com/office/2006/metadata/properties" xmlns:ns2="70b4d428-1ef7-4579-abb9-a05e7f1e9420" targetNamespace="http://schemas.microsoft.com/office/2006/metadata/properties" ma:root="true" ma:fieldsID="0e50fd161911cbcfeeb629acbbd6906d" ns2:_="">
    <xsd:import namespace="70b4d428-1ef7-4579-abb9-a05e7f1e9420"/>
    <xsd:element name="properties">
      <xsd:complexType>
        <xsd:sequence>
          <xsd:element name="documentManagement">
            <xsd:complexType>
              <xsd:all>
                <xsd:element ref="ns2:Document_x0020_Owner"/>
                <xsd:element ref="ns2:Document_x0020_Author_x0028_s_x0029_" minOccurs="0"/>
                <xsd:element ref="ns2:Document_x0020_Description" minOccurs="0"/>
                <xsd:element ref="ns2:WWW_x0020_Cont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b4d428-1ef7-4579-abb9-a05e7f1e9420" elementFormDefault="qualified">
    <xsd:import namespace="http://schemas.microsoft.com/office/2006/documentManagement/types"/>
    <xsd:import namespace="http://schemas.microsoft.com/office/infopath/2007/PartnerControls"/>
    <xsd:element name="Document_x0020_Owner" ma:index="2" ma:displayName="Document Owner" ma:internalName="Document_x0020_Owner" ma:readOnly="false">
      <xsd:simpleType>
        <xsd:restriction base="dms:Text">
          <xsd:maxLength value="255"/>
        </xsd:restriction>
      </xsd:simpleType>
    </xsd:element>
    <xsd:element name="Document_x0020_Author_x0028_s_x0029_" ma:index="4" nillable="true" ma:displayName="Document Author(s)" ma:internalName="Document_x0020_Author_x0028_s_x0029_">
      <xsd:simpleType>
        <xsd:restriction base="dms:Text">
          <xsd:maxLength value="255"/>
        </xsd:restriction>
      </xsd:simpleType>
    </xsd:element>
    <xsd:element name="Document_x0020_Description" ma:index="5" nillable="true" ma:displayName="Document Description" ma:internalName="Document_x0020_Description">
      <xsd:simpleType>
        <xsd:restriction base="dms:Note">
          <xsd:maxLength value="255"/>
        </xsd:restriction>
      </xsd:simpleType>
    </xsd:element>
    <xsd:element name="WWW_x0020_Content" ma:index="6" nillable="true" ma:displayName="WWW Content" ma:default="No" ma:format="Dropdown" ma:internalName="WWW_x0020_Content">
      <xsd:simpleType>
        <xsd:restriction base="dms:Choice">
          <xsd:enumeration value="Yes"/>
          <xsd:enumeration value="No"/>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axOccurs="1" ma:index="1" ma:displayName="Title"/>
        <xsd:element ref="dc:subject" minOccurs="0" maxOccurs="1"/>
        <xsd:element ref="dc:description" minOccurs="0" maxOccurs="1"/>
        <xsd:element name="keywords" maxOccurs="1" ma:index="3" ma:displayName="Keywords">
          <xsd:simpleType xmlns:xs="http://www.w3.org/2001/XMLSchema">
            <xsd:restriction base="xsd:string">
              <xsd:minLength value="1"/>
            </xsd:restriction>
          </xsd:simpleType>
        </xsd:element>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_x0020_Description xmlns="70b4d428-1ef7-4579-abb9-a05e7f1e9420" xsi:nil="true"/>
    <Document_x0020_Author_x0028_s_x0029_ xmlns="70b4d428-1ef7-4579-abb9-a05e7f1e9420" xsi:nil="true"/>
    <WWW_x0020_Content xmlns="70b4d428-1ef7-4579-abb9-a05e7f1e9420">No</WWW_x0020_Content>
    <Document_x0020_Owner xmlns="70b4d428-1ef7-4579-abb9-a05e7f1e9420">Brian Weinstock</Document_x0020_Owner>
  </documentManagement>
</p:properties>
</file>

<file path=customXml/itemProps1.xml><?xml version="1.0" encoding="utf-8"?>
<ds:datastoreItem xmlns:ds="http://schemas.openxmlformats.org/officeDocument/2006/customXml" ds:itemID="{E9C51AA6-9205-41ED-80A2-0B4975136367}"/>
</file>

<file path=customXml/itemProps2.xml><?xml version="1.0" encoding="utf-8"?>
<ds:datastoreItem xmlns:ds="http://schemas.openxmlformats.org/officeDocument/2006/customXml" ds:itemID="{DB90FFB2-1989-4C92-BB57-317C3B1D57D4}"/>
</file>

<file path=customXml/itemProps3.xml><?xml version="1.0" encoding="utf-8"?>
<ds:datastoreItem xmlns:ds="http://schemas.openxmlformats.org/officeDocument/2006/customXml" ds:itemID="{ECD84E42-BDB8-4EC4-8F09-1F60966F385E}"/>
</file>

<file path=docProps/app.xml><?xml version="1.0" encoding="utf-8"?>
<Properties xmlns="http://schemas.openxmlformats.org/officeDocument/2006/extended-properties" xmlns:vt="http://schemas.openxmlformats.org/officeDocument/2006/docPropsVTypes">
  <TotalTime>0</TotalTime>
  <Words>2775</Words>
  <Application>Microsoft Office PowerPoint</Application>
  <PresentationFormat>On-screen Show (4:3)</PresentationFormat>
  <Paragraphs>227</Paragraphs>
  <Slides>39</Slides>
  <Notes>39</Notes>
  <HiddenSlides>3</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Noto Sans Symbols</vt:lpstr>
      <vt:lpstr>Helvetica Neue</vt:lpstr>
      <vt:lpstr>Lucida Sans</vt:lpstr>
      <vt:lpstr>Source Sans Pro</vt:lpstr>
      <vt:lpstr>Quattrocento Sans</vt:lpstr>
      <vt:lpstr>Arial</vt:lpstr>
      <vt:lpstr>Calibri</vt:lpstr>
      <vt:lpstr>1_OUAC_presentation</vt:lpstr>
      <vt:lpstr>Welcome…</vt:lpstr>
      <vt:lpstr>Applying to  Ontario’s Universities</vt:lpstr>
      <vt:lpstr>Step 1: Get Your OUAC Access Codes</vt:lpstr>
      <vt:lpstr>Step 2:  Research Your University Options</vt:lpstr>
      <vt:lpstr>Step 3: Mark Your Calendar</vt:lpstr>
      <vt:lpstr>Step 4: Apply! </vt:lpstr>
      <vt:lpstr>Let’s Get Started!</vt:lpstr>
      <vt:lpstr>Creating an Account For the First Time</vt:lpstr>
      <vt:lpstr>Your OUAC Account</vt:lpstr>
      <vt:lpstr>Welcome Page and Access Codes </vt:lpstr>
      <vt:lpstr>Navigating the 101 Application</vt:lpstr>
      <vt:lpstr>Add Personal and Contact Info</vt:lpstr>
      <vt:lpstr>Applicant Diversity Census</vt:lpstr>
      <vt:lpstr>Academic Background</vt:lpstr>
      <vt:lpstr>Select Your Programs</vt:lpstr>
      <vt:lpstr>After You Have Selected a Program</vt:lpstr>
      <vt:lpstr>Order Your Choices</vt:lpstr>
      <vt:lpstr>Fees</vt:lpstr>
      <vt:lpstr>Additional University Details</vt:lpstr>
      <vt:lpstr>Document Upload</vt:lpstr>
      <vt:lpstr>Document Upload - Information </vt:lpstr>
      <vt:lpstr>Other Academic Information </vt:lpstr>
      <vt:lpstr>Answer Questions</vt:lpstr>
      <vt:lpstr>Current High School Info/Grades</vt:lpstr>
      <vt:lpstr>Current High School Information &amp; Grades</vt:lpstr>
      <vt:lpstr>Submitting Your Application</vt:lpstr>
      <vt:lpstr>Paying for Your Application (1 of 2)</vt:lpstr>
      <vt:lpstr>Paying for Your Application (2 of 2)</vt:lpstr>
      <vt:lpstr>Finishing</vt:lpstr>
      <vt:lpstr>Reset Your Password</vt:lpstr>
      <vt:lpstr>Thank you…As always, Please feel free to book a guidance appointment via TeachAssist.</vt:lpstr>
      <vt:lpstr>Need Assistance?</vt:lpstr>
      <vt:lpstr>Video Tutorials</vt:lpstr>
      <vt:lpstr>How to Use OUInfo: Your Starting Point for Researching Ontario’s Universities</vt:lpstr>
      <vt:lpstr>How to create your OUAC (video)</vt:lpstr>
      <vt:lpstr>How to browse and add programs to your application (video)</vt:lpstr>
      <vt:lpstr>How to complete your application (video)</vt:lpstr>
      <vt:lpstr>How to edit your completed application (video)</vt:lpstr>
      <vt:lpstr>How to respond to an Ontario University offer of admission (video)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applying OUAC 2022-2023</dc:title>
  <dc:creator>Weinstock, Brian</dc:creator>
  <cp:keywords>applying OUAC 2022-2023</cp:keywords>
  <cp:lastModifiedBy>Weinstock, Brian</cp:lastModifiedBy>
  <cp:revision>3</cp:revision>
  <dcterms:modified xsi:type="dcterms:W3CDTF">2022-10-20T15:10:49Z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0x010100EA4BA40101B6AA4DB2B44F01F8A02F5E00E10937E84B37F1479127847D9159E2A3</vt:lpwstr>
  </property>
</Properties>
</file>